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Lst>
  <p:notesMasterIdLst>
    <p:notesMasterId r:id="rId17"/>
  </p:notesMasterIdLst>
  <p:handoutMasterIdLst>
    <p:handoutMasterId r:id="rId18"/>
  </p:handoutMasterIdLst>
  <p:sldIdLst>
    <p:sldId id="679" r:id="rId2"/>
    <p:sldId id="261" r:id="rId3"/>
    <p:sldId id="259" r:id="rId4"/>
    <p:sldId id="258" r:id="rId5"/>
    <p:sldId id="266" r:id="rId6"/>
    <p:sldId id="268" r:id="rId7"/>
    <p:sldId id="267" r:id="rId8"/>
    <p:sldId id="263" r:id="rId9"/>
    <p:sldId id="260" r:id="rId10"/>
    <p:sldId id="269" r:id="rId11"/>
    <p:sldId id="264" r:id="rId12"/>
    <p:sldId id="265" r:id="rId13"/>
    <p:sldId id="262" r:id="rId14"/>
    <p:sldId id="270" r:id="rId15"/>
    <p:sldId id="325" r:id="rId16"/>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678" userDrawn="1">
          <p15:clr>
            <a:srgbClr val="A4A3A4"/>
          </p15:clr>
        </p15:guide>
        <p15:guide id="3" orient="horz">
          <p15:clr>
            <a:srgbClr val="A4A3A4"/>
          </p15:clr>
        </p15:guide>
        <p15:guide id="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A5A5A5"/>
    <a:srgbClr val="E7E6E6"/>
    <a:srgbClr val="F8F8F8"/>
    <a:srgbClr val="FD775E"/>
    <a:srgbClr val="E9624E"/>
    <a:srgbClr val="62E6A8"/>
    <a:srgbClr val="67A9F4"/>
    <a:srgbClr val="FFFFFF"/>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 autoAdjust="0"/>
    <p:restoredTop sz="91958" autoAdjust="0"/>
  </p:normalViewPr>
  <p:slideViewPr>
    <p:cSldViewPr snapToGrid="0">
      <p:cViewPr varScale="1">
        <p:scale>
          <a:sx n="55" d="100"/>
          <a:sy n="55" d="100"/>
        </p:scale>
        <p:origin x="1096" y="232"/>
      </p:cViewPr>
      <p:guideLst>
        <p:guide orient="horz" pos="4320"/>
        <p:guide pos="7678"/>
        <p:guide orient="horz"/>
        <p:guide/>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2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E46C69-C8F1-492E-9316-9AB7C6225AF4}" type="datetimeFigureOut">
              <a:rPr lang="de-DE" smtClean="0"/>
              <a:t>17.04.19</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5E19FD-0356-4E38-81BF-CC2CC5DB7AD8}" type="slidenum">
              <a:rPr lang="de-DE" smtClean="0"/>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48B922-56C9-46FC-9595-9C2DEF7C3E2B}" type="datetimeFigureOut">
              <a:rPr lang="de-DE" smtClean="0"/>
              <a:t>17.04.19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D1544D-F39A-4F55-BC21-9BE909A9BACC}" type="slidenum">
              <a:rPr lang="de-DE" smtClean="0"/>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1828068" rtl="0" eaLnBrk="1" latinLnBrk="0" hangingPunct="1">
      <a:defRPr sz="2400" kern="1200">
        <a:solidFill>
          <a:schemeClr val="tx1"/>
        </a:solidFill>
        <a:latin typeface="+mn-lt"/>
        <a:ea typeface="+mn-ea"/>
        <a:cs typeface="+mn-cs"/>
      </a:defRPr>
    </a:lvl1pPr>
    <a:lvl2pPr marL="914035" algn="l" defTabSz="1828068" rtl="0" eaLnBrk="1" latinLnBrk="0" hangingPunct="1">
      <a:defRPr sz="2400" kern="1200">
        <a:solidFill>
          <a:schemeClr val="tx1"/>
        </a:solidFill>
        <a:latin typeface="+mn-lt"/>
        <a:ea typeface="+mn-ea"/>
        <a:cs typeface="+mn-cs"/>
      </a:defRPr>
    </a:lvl2pPr>
    <a:lvl3pPr marL="1828068" algn="l" defTabSz="1828068" rtl="0" eaLnBrk="1" latinLnBrk="0" hangingPunct="1">
      <a:defRPr sz="2400" kern="1200">
        <a:solidFill>
          <a:schemeClr val="tx1"/>
        </a:solidFill>
        <a:latin typeface="+mn-lt"/>
        <a:ea typeface="+mn-ea"/>
        <a:cs typeface="+mn-cs"/>
      </a:defRPr>
    </a:lvl3pPr>
    <a:lvl4pPr marL="2742103" algn="l" defTabSz="1828068" rtl="0" eaLnBrk="1" latinLnBrk="0" hangingPunct="1">
      <a:defRPr sz="2400" kern="1200">
        <a:solidFill>
          <a:schemeClr val="tx1"/>
        </a:solidFill>
        <a:latin typeface="+mn-lt"/>
        <a:ea typeface="+mn-ea"/>
        <a:cs typeface="+mn-cs"/>
      </a:defRPr>
    </a:lvl4pPr>
    <a:lvl5pPr marL="3656137" algn="l" defTabSz="1828068" rtl="0" eaLnBrk="1" latinLnBrk="0" hangingPunct="1">
      <a:defRPr sz="2400" kern="1200">
        <a:solidFill>
          <a:schemeClr val="tx1"/>
        </a:solidFill>
        <a:latin typeface="+mn-lt"/>
        <a:ea typeface="+mn-ea"/>
        <a:cs typeface="+mn-cs"/>
      </a:defRPr>
    </a:lvl5pPr>
    <a:lvl6pPr marL="4570172" algn="l" defTabSz="1828068" rtl="0" eaLnBrk="1" latinLnBrk="0" hangingPunct="1">
      <a:defRPr sz="2400" kern="1200">
        <a:solidFill>
          <a:schemeClr val="tx1"/>
        </a:solidFill>
        <a:latin typeface="+mn-lt"/>
        <a:ea typeface="+mn-ea"/>
        <a:cs typeface="+mn-cs"/>
      </a:defRPr>
    </a:lvl6pPr>
    <a:lvl7pPr marL="5484207" algn="l" defTabSz="1828068" rtl="0" eaLnBrk="1" latinLnBrk="0" hangingPunct="1">
      <a:defRPr sz="2400" kern="1200">
        <a:solidFill>
          <a:schemeClr val="tx1"/>
        </a:solidFill>
        <a:latin typeface="+mn-lt"/>
        <a:ea typeface="+mn-ea"/>
        <a:cs typeface="+mn-cs"/>
      </a:defRPr>
    </a:lvl7pPr>
    <a:lvl8pPr marL="6398240" algn="l" defTabSz="1828068" rtl="0" eaLnBrk="1" latinLnBrk="0" hangingPunct="1">
      <a:defRPr sz="2400" kern="1200">
        <a:solidFill>
          <a:schemeClr val="tx1"/>
        </a:solidFill>
        <a:latin typeface="+mn-lt"/>
        <a:ea typeface="+mn-ea"/>
        <a:cs typeface="+mn-cs"/>
      </a:defRPr>
    </a:lvl8pPr>
    <a:lvl9pPr marL="7312275" algn="l" defTabSz="1828068"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D1544D-F39A-4F55-BC21-9BE909A9BACC}" type="slidenum">
              <a:rPr lang="de-DE" smtClean="0"/>
              <a:t>0</a:t>
            </a:fld>
            <a:endParaRPr lang="de-DE"/>
          </a:p>
        </p:txBody>
      </p:sp>
    </p:spTree>
    <p:extLst>
      <p:ext uri="{BB962C8B-B14F-4D97-AF65-F5344CB8AC3E}">
        <p14:creationId xmlns:p14="http://schemas.microsoft.com/office/powerpoint/2010/main" val="907835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p3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400"/>
              <a:buFont typeface="Calibri"/>
              <a:buNone/>
            </a:pPr>
            <a:endParaRPr/>
          </a:p>
        </p:txBody>
      </p:sp>
      <p:sp>
        <p:nvSpPr>
          <p:cNvPr id="571" name="Google Shape;571;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34547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384509" y="793750"/>
            <a:ext cx="10553700" cy="5746750"/>
          </a:xfrm>
          <a:prstGeom prst="rect">
            <a:avLst/>
          </a:prstGeom>
        </p:spPr>
        <p:txBody>
          <a:bodyPr vert="horz" lIns="91440" tIns="45720" rIns="91440" bIns="45720" rtlCol="0" anchor="ctr">
            <a:normAutofit/>
          </a:bodyPr>
          <a:lstStyle>
            <a:lvl1pPr>
              <a:defRPr sz="5400" b="1">
                <a:latin typeface="Century Gothic" panose="020B0502020202020204" pitchFamily="34" charset="0"/>
              </a:defRPr>
            </a:lvl1pPr>
          </a:lstStyle>
          <a:p>
            <a:r>
              <a:rPr lang="en-US"/>
              <a:t>Click to edit Master title style</a:t>
            </a:r>
            <a:endParaRPr lang="en-US" dirty="0"/>
          </a:p>
        </p:txBody>
      </p:sp>
      <p:sp>
        <p:nvSpPr>
          <p:cNvPr id="8" name="Slide Number Placeholder 5"/>
          <p:cNvSpPr>
            <a:spLocks noGrp="1"/>
          </p:cNvSpPr>
          <p:nvPr>
            <p:ph type="sldNum" sz="quarter" idx="4"/>
          </p:nvPr>
        </p:nvSpPr>
        <p:spPr>
          <a:xfrm>
            <a:off x="17216438" y="12712700"/>
            <a:ext cx="5484812" cy="730250"/>
          </a:xfrm>
          <a:prstGeom prst="rect">
            <a:avLst/>
          </a:prstGeom>
        </p:spPr>
        <p:txBody>
          <a:bodyPr vert="horz" lIns="91440" tIns="45720" rIns="91440" bIns="45720" rtlCol="0" anchor="ctr"/>
          <a:lstStyle>
            <a:lvl1pPr algn="r">
              <a:defRPr sz="1200">
                <a:solidFill>
                  <a:schemeClr val="tx1">
                    <a:tint val="75000"/>
                  </a:schemeClr>
                </a:solidFill>
              </a:defRPr>
            </a:lvl1pPr>
          </a:lstStyle>
          <a:p>
            <a:fld id="{336D49FE-AFC1-4E92-A1A2-A0AF4986D32F}" type="slidenum">
              <a:rPr lang="en-US" smtClean="0"/>
              <a:t>‹#›</a:t>
            </a:fld>
            <a:endParaRPr lang="en-US"/>
          </a:p>
        </p:txBody>
      </p:sp>
      <p:sp>
        <p:nvSpPr>
          <p:cNvPr id="9" name="Rechteck 8"/>
          <p:cNvSpPr/>
          <p:nvPr userDrawn="1"/>
        </p:nvSpPr>
        <p:spPr>
          <a:xfrm>
            <a:off x="10561282" y="1"/>
            <a:ext cx="13816369" cy="13716000"/>
          </a:xfrm>
          <a:custGeom>
            <a:avLst/>
            <a:gdLst>
              <a:gd name="connsiteX0" fmla="*/ 0 w 10602657"/>
              <a:gd name="connsiteY0" fmla="*/ 0 h 13716000"/>
              <a:gd name="connsiteX1" fmla="*/ 10602657 w 10602657"/>
              <a:gd name="connsiteY1" fmla="*/ 0 h 13716000"/>
              <a:gd name="connsiteX2" fmla="*/ 10602657 w 10602657"/>
              <a:gd name="connsiteY2" fmla="*/ 13716000 h 13716000"/>
              <a:gd name="connsiteX3" fmla="*/ 0 w 10602657"/>
              <a:gd name="connsiteY3" fmla="*/ 13716000 h 13716000"/>
              <a:gd name="connsiteX4" fmla="*/ 0 w 10602657"/>
              <a:gd name="connsiteY4" fmla="*/ 0 h 13716000"/>
              <a:gd name="connsiteX0" fmla="*/ 3598607 w 14201264"/>
              <a:gd name="connsiteY0" fmla="*/ 0 h 13716000"/>
              <a:gd name="connsiteX1" fmla="*/ 14201264 w 14201264"/>
              <a:gd name="connsiteY1" fmla="*/ 0 h 13716000"/>
              <a:gd name="connsiteX2" fmla="*/ 14201264 w 14201264"/>
              <a:gd name="connsiteY2" fmla="*/ 13716000 h 13716000"/>
              <a:gd name="connsiteX3" fmla="*/ 0 w 14201264"/>
              <a:gd name="connsiteY3" fmla="*/ 13716000 h 13716000"/>
              <a:gd name="connsiteX4" fmla="*/ 3598607 w 14201264"/>
              <a:gd name="connsiteY4" fmla="*/ 0 h 13716000"/>
              <a:gd name="connsiteX0" fmla="*/ 6554527 w 14201264"/>
              <a:gd name="connsiteY0" fmla="*/ 0 h 13716000"/>
              <a:gd name="connsiteX1" fmla="*/ 14201264 w 14201264"/>
              <a:gd name="connsiteY1" fmla="*/ 0 h 13716000"/>
              <a:gd name="connsiteX2" fmla="*/ 14201264 w 14201264"/>
              <a:gd name="connsiteY2" fmla="*/ 13716000 h 13716000"/>
              <a:gd name="connsiteX3" fmla="*/ 0 w 14201264"/>
              <a:gd name="connsiteY3" fmla="*/ 13716000 h 13716000"/>
              <a:gd name="connsiteX4" fmla="*/ 6554527 w 14201264"/>
              <a:gd name="connsiteY4" fmla="*/ 0 h 13716000"/>
              <a:gd name="connsiteX0" fmla="*/ 7679062 w 14201264"/>
              <a:gd name="connsiteY0" fmla="*/ 0 h 13716000"/>
              <a:gd name="connsiteX1" fmla="*/ 14201264 w 14201264"/>
              <a:gd name="connsiteY1" fmla="*/ 0 h 13716000"/>
              <a:gd name="connsiteX2" fmla="*/ 14201264 w 14201264"/>
              <a:gd name="connsiteY2" fmla="*/ 13716000 h 13716000"/>
              <a:gd name="connsiteX3" fmla="*/ 0 w 14201264"/>
              <a:gd name="connsiteY3" fmla="*/ 13716000 h 13716000"/>
              <a:gd name="connsiteX4" fmla="*/ 7679062 w 14201264"/>
              <a:gd name="connsiteY4" fmla="*/ 0 h 13716000"/>
              <a:gd name="connsiteX0" fmla="*/ 9446187 w 15968389"/>
              <a:gd name="connsiteY0" fmla="*/ 0 h 13716000"/>
              <a:gd name="connsiteX1" fmla="*/ 15968389 w 15968389"/>
              <a:gd name="connsiteY1" fmla="*/ 0 h 13716000"/>
              <a:gd name="connsiteX2" fmla="*/ 15968389 w 15968389"/>
              <a:gd name="connsiteY2" fmla="*/ 13716000 h 13716000"/>
              <a:gd name="connsiteX3" fmla="*/ 0 w 15968389"/>
              <a:gd name="connsiteY3" fmla="*/ 13686503 h 13716000"/>
              <a:gd name="connsiteX4" fmla="*/ 9446187 w 15968389"/>
              <a:gd name="connsiteY4" fmla="*/ 0 h 13716000"/>
              <a:gd name="connsiteX0" fmla="*/ 9381928 w 15904130"/>
              <a:gd name="connsiteY0" fmla="*/ 0 h 13716000"/>
              <a:gd name="connsiteX1" fmla="*/ 15904130 w 15904130"/>
              <a:gd name="connsiteY1" fmla="*/ 0 h 13716000"/>
              <a:gd name="connsiteX2" fmla="*/ 15904130 w 15904130"/>
              <a:gd name="connsiteY2" fmla="*/ 13716000 h 13716000"/>
              <a:gd name="connsiteX3" fmla="*/ 0 w 15904130"/>
              <a:gd name="connsiteY3" fmla="*/ 13716000 h 13716000"/>
              <a:gd name="connsiteX4" fmla="*/ 9381928 w 15904130"/>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04130" h="13716000">
                <a:moveTo>
                  <a:pt x="9381928" y="0"/>
                </a:moveTo>
                <a:lnTo>
                  <a:pt x="15904130" y="0"/>
                </a:lnTo>
                <a:lnTo>
                  <a:pt x="15904130" y="13716000"/>
                </a:lnTo>
                <a:lnTo>
                  <a:pt x="0" y="13716000"/>
                </a:lnTo>
                <a:lnTo>
                  <a:pt x="9381928"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90135" y="10505783"/>
            <a:ext cx="2930968" cy="2952678"/>
          </a:xfrm>
          <a:prstGeom prst="rect">
            <a:avLst/>
          </a:prstGeom>
        </p:spPr>
      </p:pic>
    </p:spTree>
    <p:extLst>
      <p:ext uri="{BB962C8B-B14F-4D97-AF65-F5344CB8AC3E}">
        <p14:creationId xmlns:p14="http://schemas.microsoft.com/office/powerpoint/2010/main" val="244989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Logo Top Left - Large Title - Tex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785" y="489973"/>
            <a:ext cx="1126394" cy="1134738"/>
          </a:xfrm>
          <a:prstGeom prst="rect">
            <a:avLst/>
          </a:prstGeom>
        </p:spPr>
      </p:pic>
      <p:cxnSp>
        <p:nvCxnSpPr>
          <p:cNvPr id="8" name="Gerader Verbinder 35"/>
          <p:cNvCxnSpPr/>
          <p:nvPr userDrawn="1"/>
        </p:nvCxnSpPr>
        <p:spPr>
          <a:xfrm>
            <a:off x="529766" y="6232266"/>
            <a:ext cx="0" cy="12514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a:spLocks noGrp="1"/>
          </p:cNvSpPr>
          <p:nvPr>
            <p:ph type="sldNum" sz="quarter" idx="4"/>
          </p:nvPr>
        </p:nvSpPr>
        <p:spPr>
          <a:xfrm rot="5400000">
            <a:off x="20671686" y="6492875"/>
            <a:ext cx="5484812" cy="730250"/>
          </a:xfrm>
          <a:prstGeom prst="rect">
            <a:avLst/>
          </a:prstGeom>
        </p:spPr>
        <p:txBody>
          <a:bodyPr vert="horz" lIns="91440" tIns="45720" rIns="91440" bIns="45720" rtlCol="0" anchor="ctr"/>
          <a:lstStyle>
            <a:lvl1pPr algn="ctr">
              <a:defRPr sz="3500">
                <a:solidFill>
                  <a:schemeClr val="bg1">
                    <a:lumMod val="65000"/>
                  </a:schemeClr>
                </a:solidFill>
                <a:latin typeface="Century Gothic" panose="020B0502020202020204" pitchFamily="34" charset="0"/>
              </a:defRPr>
            </a:lvl1pPr>
          </a:lstStyle>
          <a:p>
            <a:fld id="{490DB910-8FA8-49C1-B9D3-B004DDCB604E}" type="slidenum">
              <a:rPr lang="en-US" smtClean="0"/>
              <a:pPr/>
              <a:t>‹#›</a:t>
            </a:fld>
            <a:endParaRPr lang="en-US" dirty="0"/>
          </a:p>
        </p:txBody>
      </p:sp>
      <p:sp>
        <p:nvSpPr>
          <p:cNvPr id="18" name="Textfeld 29"/>
          <p:cNvSpPr txBox="1"/>
          <p:nvPr userDrawn="1"/>
        </p:nvSpPr>
        <p:spPr>
          <a:xfrm rot="5400000">
            <a:off x="20104151" y="6657946"/>
            <a:ext cx="7696231" cy="400110"/>
          </a:xfrm>
          <a:prstGeom prst="rect">
            <a:avLst/>
          </a:prstGeom>
          <a:noFill/>
        </p:spPr>
        <p:txBody>
          <a:bodyPr wrap="square" rtlCol="0">
            <a:spAutoFit/>
          </a:bodyPr>
          <a:lstStyle/>
          <a:p>
            <a:pPr algn="ctr"/>
            <a:r>
              <a:rPr lang="de-DE" sz="2000" dirty="0">
                <a:solidFill>
                  <a:schemeClr val="accent3"/>
                </a:solidFill>
              </a:rPr>
              <a:t>www. therightbrainstudio.com</a:t>
            </a:r>
          </a:p>
        </p:txBody>
      </p:sp>
      <p:sp>
        <p:nvSpPr>
          <p:cNvPr id="5" name="Content Placeholder 4"/>
          <p:cNvSpPr>
            <a:spLocks noGrp="1"/>
          </p:cNvSpPr>
          <p:nvPr>
            <p:ph sz="quarter" idx="13"/>
          </p:nvPr>
        </p:nvSpPr>
        <p:spPr>
          <a:xfrm>
            <a:off x="1973179" y="2574924"/>
            <a:ext cx="20550271" cy="9889791"/>
          </a:xfrm>
        </p:spPr>
        <p:txBody>
          <a:bodyPr>
            <a:normAutofit/>
          </a:bodyPr>
          <a:lstStyle>
            <a:lvl1pPr marL="468313" indent="-468313">
              <a:lnSpc>
                <a:spcPct val="100000"/>
              </a:lnSpc>
              <a:spcBef>
                <a:spcPts val="1200"/>
              </a:spcBef>
              <a:defRPr sz="5400"/>
            </a:lvl1pPr>
            <a:lvl2pPr marL="914400" indent="-457200">
              <a:lnSpc>
                <a:spcPct val="100000"/>
              </a:lnSpc>
              <a:spcBef>
                <a:spcPts val="1200"/>
              </a:spcBef>
              <a:defRPr sz="4800"/>
            </a:lvl2pPr>
            <a:lvl3pPr marL="1371600" indent="-457200">
              <a:lnSpc>
                <a:spcPct val="100000"/>
              </a:lnSpc>
              <a:spcBef>
                <a:spcPts val="1200"/>
              </a:spcBef>
              <a:defRPr sz="4400"/>
            </a:lvl3pPr>
            <a:lvl4pPr marL="1828800" indent="-457200">
              <a:lnSpc>
                <a:spcPct val="100000"/>
              </a:lnSpc>
              <a:spcBef>
                <a:spcPts val="1200"/>
              </a:spcBef>
              <a:defRPr sz="4000"/>
            </a:lvl4pPr>
            <a:lvl5pPr marL="2286000" indent="-457200">
              <a:lnSpc>
                <a:spcPct val="100000"/>
              </a:lnSpc>
              <a:spcBef>
                <a:spcPts val="1200"/>
              </a:spcBef>
              <a:defRPr sz="4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2564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go Top Left - Ima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785" y="489973"/>
            <a:ext cx="1126394" cy="1134738"/>
          </a:xfrm>
          <a:prstGeom prst="rect">
            <a:avLst/>
          </a:prstGeom>
        </p:spPr>
      </p:pic>
      <p:cxnSp>
        <p:nvCxnSpPr>
          <p:cNvPr id="8" name="Gerader Verbinder 35"/>
          <p:cNvCxnSpPr/>
          <p:nvPr userDrawn="1"/>
        </p:nvCxnSpPr>
        <p:spPr>
          <a:xfrm>
            <a:off x="529766" y="6232266"/>
            <a:ext cx="0" cy="12514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Halber Rahmen 36"/>
          <p:cNvSpPr/>
          <p:nvPr userDrawn="1"/>
        </p:nvSpPr>
        <p:spPr>
          <a:xfrm rot="5400000">
            <a:off x="7665816" y="2628900"/>
            <a:ext cx="894835" cy="894835"/>
          </a:xfrm>
          <a:prstGeom prst="halfFrame">
            <a:avLst>
              <a:gd name="adj1" fmla="val 5428"/>
              <a:gd name="adj2" fmla="val 490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1" name="Halber Rahmen 37"/>
          <p:cNvSpPr/>
          <p:nvPr userDrawn="1"/>
        </p:nvSpPr>
        <p:spPr>
          <a:xfrm rot="10800000">
            <a:off x="7665817" y="10192266"/>
            <a:ext cx="894835" cy="894835"/>
          </a:xfrm>
          <a:prstGeom prst="halfFrame">
            <a:avLst>
              <a:gd name="adj1" fmla="val 5428"/>
              <a:gd name="adj2" fmla="val 490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6" name="Slide Number Placeholder 5"/>
          <p:cNvSpPr>
            <a:spLocks noGrp="1"/>
          </p:cNvSpPr>
          <p:nvPr>
            <p:ph type="sldNum" sz="quarter" idx="4"/>
          </p:nvPr>
        </p:nvSpPr>
        <p:spPr>
          <a:xfrm rot="5400000">
            <a:off x="20671686" y="6492875"/>
            <a:ext cx="5484812" cy="730250"/>
          </a:xfrm>
          <a:prstGeom prst="rect">
            <a:avLst/>
          </a:prstGeom>
        </p:spPr>
        <p:txBody>
          <a:bodyPr vert="horz" lIns="91440" tIns="45720" rIns="91440" bIns="45720" rtlCol="0" anchor="ctr"/>
          <a:lstStyle>
            <a:lvl1pPr algn="ctr">
              <a:defRPr sz="3500">
                <a:solidFill>
                  <a:schemeClr val="bg1">
                    <a:lumMod val="65000"/>
                  </a:schemeClr>
                </a:solidFill>
                <a:latin typeface="Century Gothic" panose="020B0502020202020204" pitchFamily="34" charset="0"/>
              </a:defRPr>
            </a:lvl1pPr>
          </a:lstStyle>
          <a:p>
            <a:fld id="{490DB910-8FA8-49C1-B9D3-B004DDCB604E}" type="slidenum">
              <a:rPr lang="en-US" smtClean="0"/>
              <a:pPr/>
              <a:t>‹#›</a:t>
            </a:fld>
            <a:endParaRPr lang="en-US" dirty="0"/>
          </a:p>
        </p:txBody>
      </p:sp>
      <p:sp>
        <p:nvSpPr>
          <p:cNvPr id="18" name="Textfeld 29"/>
          <p:cNvSpPr txBox="1"/>
          <p:nvPr userDrawn="1"/>
        </p:nvSpPr>
        <p:spPr>
          <a:xfrm rot="5400000">
            <a:off x="20104151" y="6657946"/>
            <a:ext cx="7696231" cy="400110"/>
          </a:xfrm>
          <a:prstGeom prst="rect">
            <a:avLst/>
          </a:prstGeom>
          <a:noFill/>
        </p:spPr>
        <p:txBody>
          <a:bodyPr wrap="square" rtlCol="0">
            <a:spAutoFit/>
          </a:bodyPr>
          <a:lstStyle/>
          <a:p>
            <a:pPr algn="ctr"/>
            <a:r>
              <a:rPr lang="de-DE" sz="2000" dirty="0">
                <a:solidFill>
                  <a:schemeClr val="accent3"/>
                </a:solidFill>
              </a:rPr>
              <a:t>www. therightbrainstudio.com</a:t>
            </a:r>
          </a:p>
        </p:txBody>
      </p:sp>
      <p:sp>
        <p:nvSpPr>
          <p:cNvPr id="9" name="Text Placeholder 8"/>
          <p:cNvSpPr>
            <a:spLocks noGrp="1"/>
          </p:cNvSpPr>
          <p:nvPr>
            <p:ph type="body" sz="quarter" idx="11"/>
          </p:nvPr>
        </p:nvSpPr>
        <p:spPr>
          <a:xfrm>
            <a:off x="2238375" y="2646947"/>
            <a:ext cx="5991225" cy="8398042"/>
          </a:xfrm>
        </p:spPr>
        <p:txBody>
          <a:bodyPr anchor="ctr">
            <a:normAutofit/>
          </a:bodyPr>
          <a:lstStyle>
            <a:lvl1pPr marL="0" indent="0">
              <a:buNone/>
              <a:defRPr sz="5400" b="1"/>
            </a:lvl1pPr>
            <a:lvl2pPr>
              <a:defRPr sz="4800" b="1"/>
            </a:lvl2pPr>
            <a:lvl3pPr>
              <a:defRPr sz="4400" b="1"/>
            </a:lvl3pPr>
            <a:lvl4pPr>
              <a:defRPr sz="4000" b="1"/>
            </a:lvl4pPr>
            <a:lvl5pPr>
              <a:defRPr sz="4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58710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Logo Top Left - Large Title - Tex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785" y="489973"/>
            <a:ext cx="1126394" cy="1134738"/>
          </a:xfrm>
          <a:prstGeom prst="rect">
            <a:avLst/>
          </a:prstGeom>
        </p:spPr>
      </p:pic>
      <p:cxnSp>
        <p:nvCxnSpPr>
          <p:cNvPr id="8" name="Gerader Verbinder 35"/>
          <p:cNvCxnSpPr/>
          <p:nvPr userDrawn="1"/>
        </p:nvCxnSpPr>
        <p:spPr>
          <a:xfrm>
            <a:off x="529766" y="6232266"/>
            <a:ext cx="0" cy="12514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Halber Rahmen 36"/>
          <p:cNvSpPr/>
          <p:nvPr userDrawn="1"/>
        </p:nvSpPr>
        <p:spPr>
          <a:xfrm rot="5400000">
            <a:off x="7665816" y="2628900"/>
            <a:ext cx="894835" cy="894835"/>
          </a:xfrm>
          <a:prstGeom prst="halfFrame">
            <a:avLst>
              <a:gd name="adj1" fmla="val 5428"/>
              <a:gd name="adj2" fmla="val 490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1" name="Halber Rahmen 37"/>
          <p:cNvSpPr/>
          <p:nvPr userDrawn="1"/>
        </p:nvSpPr>
        <p:spPr>
          <a:xfrm rot="10800000">
            <a:off x="7665817" y="10192266"/>
            <a:ext cx="894835" cy="894835"/>
          </a:xfrm>
          <a:prstGeom prst="halfFrame">
            <a:avLst>
              <a:gd name="adj1" fmla="val 5428"/>
              <a:gd name="adj2" fmla="val 490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6" name="Slide Number Placeholder 5"/>
          <p:cNvSpPr>
            <a:spLocks noGrp="1"/>
          </p:cNvSpPr>
          <p:nvPr>
            <p:ph type="sldNum" sz="quarter" idx="4"/>
          </p:nvPr>
        </p:nvSpPr>
        <p:spPr>
          <a:xfrm rot="5400000">
            <a:off x="20671686" y="6492875"/>
            <a:ext cx="5484812" cy="730250"/>
          </a:xfrm>
          <a:prstGeom prst="rect">
            <a:avLst/>
          </a:prstGeom>
        </p:spPr>
        <p:txBody>
          <a:bodyPr vert="horz" lIns="91440" tIns="45720" rIns="91440" bIns="45720" rtlCol="0" anchor="ctr"/>
          <a:lstStyle>
            <a:lvl1pPr algn="ctr">
              <a:defRPr sz="3500">
                <a:solidFill>
                  <a:schemeClr val="bg1">
                    <a:lumMod val="65000"/>
                  </a:schemeClr>
                </a:solidFill>
                <a:latin typeface="Century Gothic" panose="020B0502020202020204" pitchFamily="34" charset="0"/>
              </a:defRPr>
            </a:lvl1pPr>
          </a:lstStyle>
          <a:p>
            <a:fld id="{490DB910-8FA8-49C1-B9D3-B004DDCB604E}" type="slidenum">
              <a:rPr lang="en-US" smtClean="0"/>
              <a:pPr/>
              <a:t>‹#›</a:t>
            </a:fld>
            <a:endParaRPr lang="en-US" dirty="0"/>
          </a:p>
        </p:txBody>
      </p:sp>
      <p:sp>
        <p:nvSpPr>
          <p:cNvPr id="18" name="Textfeld 29"/>
          <p:cNvSpPr txBox="1"/>
          <p:nvPr userDrawn="1"/>
        </p:nvSpPr>
        <p:spPr>
          <a:xfrm rot="5400000">
            <a:off x="20104151" y="6657946"/>
            <a:ext cx="7696231" cy="400110"/>
          </a:xfrm>
          <a:prstGeom prst="rect">
            <a:avLst/>
          </a:prstGeom>
          <a:noFill/>
        </p:spPr>
        <p:txBody>
          <a:bodyPr wrap="square" rtlCol="0">
            <a:spAutoFit/>
          </a:bodyPr>
          <a:lstStyle/>
          <a:p>
            <a:pPr algn="ctr"/>
            <a:r>
              <a:rPr lang="de-DE" sz="2000" dirty="0">
                <a:solidFill>
                  <a:schemeClr val="accent3"/>
                </a:solidFill>
              </a:rPr>
              <a:t>www. therightbrainstudio.com</a:t>
            </a:r>
          </a:p>
        </p:txBody>
      </p:sp>
      <p:sp>
        <p:nvSpPr>
          <p:cNvPr id="13" name="Text Placeholder 8"/>
          <p:cNvSpPr>
            <a:spLocks noGrp="1"/>
          </p:cNvSpPr>
          <p:nvPr>
            <p:ph type="body" sz="quarter" idx="12"/>
          </p:nvPr>
        </p:nvSpPr>
        <p:spPr>
          <a:xfrm>
            <a:off x="2238375" y="2646947"/>
            <a:ext cx="5991225" cy="8398042"/>
          </a:xfrm>
        </p:spPr>
        <p:txBody>
          <a:bodyPr anchor="ctr">
            <a:normAutofit/>
          </a:bodyPr>
          <a:lstStyle>
            <a:lvl1pPr marL="0" indent="0">
              <a:buNone/>
              <a:defRPr sz="5400" b="1"/>
            </a:lvl1pPr>
            <a:lvl2pPr>
              <a:defRPr sz="4800" b="1"/>
            </a:lvl2pPr>
            <a:lvl3pPr>
              <a:defRPr sz="4400" b="1"/>
            </a:lvl3pPr>
            <a:lvl4pPr>
              <a:defRPr sz="4000" b="1"/>
            </a:lvl4pPr>
            <a:lvl5pPr>
              <a:defRPr sz="4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4"/>
          <p:cNvSpPr>
            <a:spLocks noGrp="1"/>
          </p:cNvSpPr>
          <p:nvPr>
            <p:ph sz="quarter" idx="13"/>
          </p:nvPr>
        </p:nvSpPr>
        <p:spPr>
          <a:xfrm>
            <a:off x="9336088" y="2574925"/>
            <a:ext cx="13187362" cy="8494128"/>
          </a:xfrm>
        </p:spPr>
        <p:txBody>
          <a:bodyPr>
            <a:normAutofit/>
          </a:bodyPr>
          <a:lstStyle>
            <a:lvl1pPr marL="468313" indent="-468313">
              <a:lnSpc>
                <a:spcPct val="100000"/>
              </a:lnSpc>
              <a:spcBef>
                <a:spcPts val="1200"/>
              </a:spcBef>
              <a:defRPr sz="5400"/>
            </a:lvl1pPr>
            <a:lvl2pPr marL="914400" indent="-457200">
              <a:lnSpc>
                <a:spcPct val="100000"/>
              </a:lnSpc>
              <a:spcBef>
                <a:spcPts val="1200"/>
              </a:spcBef>
              <a:defRPr sz="4800"/>
            </a:lvl2pPr>
            <a:lvl3pPr marL="1371600" indent="-457200">
              <a:lnSpc>
                <a:spcPct val="100000"/>
              </a:lnSpc>
              <a:spcBef>
                <a:spcPts val="1200"/>
              </a:spcBef>
              <a:defRPr sz="4400"/>
            </a:lvl3pPr>
            <a:lvl4pPr marL="1828800" indent="-457200">
              <a:lnSpc>
                <a:spcPct val="100000"/>
              </a:lnSpc>
              <a:spcBef>
                <a:spcPts val="1200"/>
              </a:spcBef>
              <a:defRPr sz="4000"/>
            </a:lvl4pPr>
            <a:lvl5pPr marL="2286000" indent="-457200">
              <a:lnSpc>
                <a:spcPct val="100000"/>
              </a:lnSpc>
              <a:spcBef>
                <a:spcPts val="1200"/>
              </a:spcBef>
              <a:defRPr sz="4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7346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go Top Left - Image - Small 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785" y="489973"/>
            <a:ext cx="1126394" cy="1134738"/>
          </a:xfrm>
          <a:prstGeom prst="rect">
            <a:avLst/>
          </a:prstGeom>
        </p:spPr>
      </p:pic>
      <p:cxnSp>
        <p:nvCxnSpPr>
          <p:cNvPr id="16" name="Gerader Verbinder 25"/>
          <p:cNvCxnSpPr/>
          <p:nvPr userDrawn="1"/>
        </p:nvCxnSpPr>
        <p:spPr>
          <a:xfrm>
            <a:off x="23961266" y="6232266"/>
            <a:ext cx="0" cy="125147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Rechteck 5"/>
          <p:cNvSpPr/>
          <p:nvPr userDrawn="1"/>
        </p:nvSpPr>
        <p:spPr>
          <a:xfrm flipH="1">
            <a:off x="15646814" y="1"/>
            <a:ext cx="8730836" cy="13716000"/>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 Placeholder 2"/>
          <p:cNvSpPr>
            <a:spLocks noGrp="1"/>
          </p:cNvSpPr>
          <p:nvPr>
            <p:ph type="body" sz="quarter" idx="10" hasCustomPrompt="1"/>
          </p:nvPr>
        </p:nvSpPr>
        <p:spPr>
          <a:xfrm>
            <a:off x="2141621" y="2574758"/>
            <a:ext cx="12175957" cy="8903368"/>
          </a:xfrm>
        </p:spPr>
        <p:txBody>
          <a:bodyPr anchor="ctr">
            <a:normAutofit/>
          </a:bodyPr>
          <a:lstStyle>
            <a:lvl1pPr marL="0" indent="0" algn="ctr">
              <a:buNone/>
              <a:defRPr sz="7200" b="1"/>
            </a:lvl1pPr>
          </a:lstStyle>
          <a:p>
            <a:pPr lvl="0"/>
            <a:r>
              <a:rPr lang="en-US" dirty="0"/>
              <a:t>Click to </a:t>
            </a:r>
            <a:r>
              <a:rPr lang="id-ID" dirty="0"/>
              <a:t>add title</a:t>
            </a:r>
            <a:endParaRPr lang="en-US" dirty="0"/>
          </a:p>
        </p:txBody>
      </p:sp>
      <p:sp>
        <p:nvSpPr>
          <p:cNvPr id="14" name="Textfeld 29"/>
          <p:cNvSpPr txBox="1"/>
          <p:nvPr userDrawn="1"/>
        </p:nvSpPr>
        <p:spPr>
          <a:xfrm rot="16200000">
            <a:off x="-3428288" y="7116988"/>
            <a:ext cx="7696231" cy="400110"/>
          </a:xfrm>
          <a:prstGeom prst="rect">
            <a:avLst/>
          </a:prstGeom>
          <a:noFill/>
        </p:spPr>
        <p:txBody>
          <a:bodyPr wrap="square" rtlCol="0">
            <a:spAutoFit/>
          </a:bodyPr>
          <a:lstStyle/>
          <a:p>
            <a:pPr algn="ctr"/>
            <a:r>
              <a:rPr lang="de-DE" sz="2000" dirty="0">
                <a:solidFill>
                  <a:schemeClr val="accent3"/>
                </a:solidFill>
              </a:rPr>
              <a:t>www.therightbrainstudio.com</a:t>
            </a:r>
          </a:p>
        </p:txBody>
      </p:sp>
      <p:sp>
        <p:nvSpPr>
          <p:cNvPr id="8" name="Slide Number Placeholder 5"/>
          <p:cNvSpPr>
            <a:spLocks noGrp="1"/>
          </p:cNvSpPr>
          <p:nvPr>
            <p:ph type="sldNum" sz="quarter" idx="4"/>
          </p:nvPr>
        </p:nvSpPr>
        <p:spPr>
          <a:xfrm rot="5400000">
            <a:off x="20671686" y="6492875"/>
            <a:ext cx="5484812" cy="730250"/>
          </a:xfrm>
          <a:prstGeom prst="rect">
            <a:avLst/>
          </a:prstGeom>
        </p:spPr>
        <p:txBody>
          <a:bodyPr vert="horz" lIns="91440" tIns="45720" rIns="91440" bIns="45720" rtlCol="0" anchor="ctr"/>
          <a:lstStyle>
            <a:lvl1pPr algn="ctr">
              <a:defRPr sz="3500">
                <a:solidFill>
                  <a:schemeClr val="bg1">
                    <a:lumMod val="65000"/>
                  </a:schemeClr>
                </a:solidFill>
                <a:latin typeface="Century Gothic" panose="020B0502020202020204" pitchFamily="34" charset="0"/>
              </a:defRPr>
            </a:lvl1pPr>
          </a:lstStyle>
          <a:p>
            <a:fld id="{490DB910-8FA8-49C1-B9D3-B004DDCB604E}" type="slidenum">
              <a:rPr lang="en-US" smtClean="0"/>
              <a:pPr/>
              <a:t>‹#›</a:t>
            </a:fld>
            <a:endParaRPr lang="en-US" dirty="0"/>
          </a:p>
        </p:txBody>
      </p:sp>
    </p:spTree>
    <p:extLst>
      <p:ext uri="{BB962C8B-B14F-4D97-AF65-F5344CB8AC3E}">
        <p14:creationId xmlns:p14="http://schemas.microsoft.com/office/powerpoint/2010/main" val="1828892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 Top Right - Image">
    <p:spTree>
      <p:nvGrpSpPr>
        <p:cNvPr id="1" name=""/>
        <p:cNvGrpSpPr/>
        <p:nvPr/>
      </p:nvGrpSpPr>
      <p:grpSpPr>
        <a:xfrm>
          <a:off x="0" y="0"/>
          <a:ext cx="0" cy="0"/>
          <a:chOff x="0" y="0"/>
          <a:chExt cx="0" cy="0"/>
        </a:xfrm>
      </p:grpSpPr>
      <p:sp>
        <p:nvSpPr>
          <p:cNvPr id="3" name="Rechteck 5"/>
          <p:cNvSpPr/>
          <p:nvPr userDrawn="1"/>
        </p:nvSpPr>
        <p:spPr>
          <a:xfrm>
            <a:off x="0" y="0"/>
            <a:ext cx="15646814" cy="13716000"/>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29"/>
          <p:cNvSpPr txBox="1"/>
          <p:nvPr/>
        </p:nvSpPr>
        <p:spPr>
          <a:xfrm rot="5400000">
            <a:off x="20104151" y="6657946"/>
            <a:ext cx="7696231" cy="400110"/>
          </a:xfrm>
          <a:prstGeom prst="rect">
            <a:avLst/>
          </a:prstGeom>
          <a:noFill/>
        </p:spPr>
        <p:txBody>
          <a:bodyPr wrap="square" rtlCol="0">
            <a:spAutoFit/>
          </a:bodyPr>
          <a:lstStyle/>
          <a:p>
            <a:pPr algn="ctr"/>
            <a:r>
              <a:rPr lang="de-DE" sz="2000" dirty="0">
                <a:solidFill>
                  <a:schemeClr val="accent3"/>
                </a:solidFill>
              </a:rPr>
              <a:t>www. therightbrainstudio.com</a:t>
            </a:r>
          </a:p>
        </p:txBody>
      </p:sp>
      <p:cxnSp>
        <p:nvCxnSpPr>
          <p:cNvPr id="9" name="Gerader Verbinder 35"/>
          <p:cNvCxnSpPr/>
          <p:nvPr userDrawn="1"/>
        </p:nvCxnSpPr>
        <p:spPr>
          <a:xfrm>
            <a:off x="529766" y="6232266"/>
            <a:ext cx="0" cy="12514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Halber Rahmen 36"/>
          <p:cNvSpPr/>
          <p:nvPr userDrawn="1"/>
        </p:nvSpPr>
        <p:spPr>
          <a:xfrm rot="5400000">
            <a:off x="7665816" y="2628900"/>
            <a:ext cx="894835" cy="894835"/>
          </a:xfrm>
          <a:prstGeom prst="halfFrame">
            <a:avLst>
              <a:gd name="adj1" fmla="val 5428"/>
              <a:gd name="adj2" fmla="val 490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2" name="Halber Rahmen 37"/>
          <p:cNvSpPr/>
          <p:nvPr userDrawn="1"/>
        </p:nvSpPr>
        <p:spPr>
          <a:xfrm rot="10800000">
            <a:off x="7665817" y="10192266"/>
            <a:ext cx="894835" cy="894835"/>
          </a:xfrm>
          <a:prstGeom prst="halfFrame">
            <a:avLst>
              <a:gd name="adj1" fmla="val 5428"/>
              <a:gd name="adj2" fmla="val 490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0" name="Slide Number Placeholder 5"/>
          <p:cNvSpPr>
            <a:spLocks noGrp="1"/>
          </p:cNvSpPr>
          <p:nvPr>
            <p:ph type="sldNum" sz="quarter" idx="4"/>
          </p:nvPr>
        </p:nvSpPr>
        <p:spPr>
          <a:xfrm rot="5400000">
            <a:off x="20671686" y="6492875"/>
            <a:ext cx="5484812" cy="730250"/>
          </a:xfrm>
          <a:prstGeom prst="rect">
            <a:avLst/>
          </a:prstGeom>
        </p:spPr>
        <p:txBody>
          <a:bodyPr vert="horz" lIns="91440" tIns="45720" rIns="91440" bIns="45720" rtlCol="0" anchor="ctr"/>
          <a:lstStyle>
            <a:lvl1pPr algn="ctr">
              <a:defRPr sz="3500">
                <a:solidFill>
                  <a:schemeClr val="bg1">
                    <a:lumMod val="65000"/>
                  </a:schemeClr>
                </a:solidFill>
                <a:latin typeface="Century Gothic" panose="020B0502020202020204" pitchFamily="34" charset="0"/>
              </a:defRPr>
            </a:lvl1pPr>
          </a:lstStyle>
          <a:p>
            <a:fld id="{490DB910-8FA8-49C1-B9D3-B004DDCB604E}" type="slidenum">
              <a:rPr lang="en-US" smtClean="0"/>
              <a:pPr/>
              <a:t>‹#›</a:t>
            </a:fld>
            <a:endParaRPr lang="en-US" dirty="0"/>
          </a:p>
        </p:txBody>
      </p:sp>
      <p:sp>
        <p:nvSpPr>
          <p:cNvPr id="13" name="Text Placeholder 8"/>
          <p:cNvSpPr>
            <a:spLocks noGrp="1"/>
          </p:cNvSpPr>
          <p:nvPr>
            <p:ph type="body" sz="quarter" idx="12"/>
          </p:nvPr>
        </p:nvSpPr>
        <p:spPr>
          <a:xfrm>
            <a:off x="2238375" y="2646947"/>
            <a:ext cx="5991225" cy="8398042"/>
          </a:xfrm>
        </p:spPr>
        <p:txBody>
          <a:bodyPr anchor="ctr">
            <a:normAutofit/>
          </a:bodyPr>
          <a:lstStyle>
            <a:lvl1pPr marL="0" indent="0">
              <a:buNone/>
              <a:defRPr sz="5400" b="1"/>
            </a:lvl1pPr>
            <a:lvl2pPr>
              <a:defRPr sz="4800" b="1"/>
            </a:lvl2pPr>
            <a:lvl3pPr>
              <a:defRPr sz="4400" b="1"/>
            </a:lvl3pPr>
            <a:lvl4pPr>
              <a:defRPr sz="4000" b="1"/>
            </a:lvl4pPr>
            <a:lvl5pPr>
              <a:defRPr sz="4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648AB5B3-BBBD-B64F-AB80-92F3040FCB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785" y="489973"/>
            <a:ext cx="1126394" cy="1134738"/>
          </a:xfrm>
          <a:prstGeom prst="rect">
            <a:avLst/>
          </a:prstGeom>
        </p:spPr>
      </p:pic>
    </p:spTree>
    <p:extLst>
      <p:ext uri="{BB962C8B-B14F-4D97-AF65-F5344CB8AC3E}">
        <p14:creationId xmlns:p14="http://schemas.microsoft.com/office/powerpoint/2010/main" val="29637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Top Left - Blan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05785" y="489973"/>
            <a:ext cx="1126394" cy="1134738"/>
          </a:xfrm>
          <a:prstGeom prst="rect">
            <a:avLst/>
          </a:prstGeom>
        </p:spPr>
      </p:pic>
      <p:sp>
        <p:nvSpPr>
          <p:cNvPr id="16" name="Slide Number Placeholder 5"/>
          <p:cNvSpPr>
            <a:spLocks noGrp="1"/>
          </p:cNvSpPr>
          <p:nvPr>
            <p:ph type="sldNum" sz="quarter" idx="4"/>
          </p:nvPr>
        </p:nvSpPr>
        <p:spPr>
          <a:xfrm rot="5400000">
            <a:off x="20671686" y="6492875"/>
            <a:ext cx="5484812" cy="730250"/>
          </a:xfrm>
          <a:prstGeom prst="rect">
            <a:avLst/>
          </a:prstGeom>
        </p:spPr>
        <p:txBody>
          <a:bodyPr vert="horz" lIns="91440" tIns="45720" rIns="91440" bIns="45720" rtlCol="0" anchor="ctr"/>
          <a:lstStyle>
            <a:lvl1pPr algn="ctr">
              <a:defRPr sz="3500">
                <a:solidFill>
                  <a:schemeClr val="bg1">
                    <a:lumMod val="65000"/>
                  </a:schemeClr>
                </a:solidFill>
                <a:latin typeface="Century Gothic" panose="020B0502020202020204" pitchFamily="34" charset="0"/>
              </a:defRPr>
            </a:lvl1pPr>
          </a:lstStyle>
          <a:p>
            <a:fld id="{490DB910-8FA8-49C1-B9D3-B004DDCB604E}" type="slidenum">
              <a:rPr lang="en-US" smtClean="0"/>
              <a:pPr/>
              <a:t>‹#›</a:t>
            </a:fld>
            <a:endParaRPr lang="en-US" dirty="0"/>
          </a:p>
        </p:txBody>
      </p:sp>
      <p:sp>
        <p:nvSpPr>
          <p:cNvPr id="18" name="Textfeld 29"/>
          <p:cNvSpPr txBox="1"/>
          <p:nvPr userDrawn="1"/>
        </p:nvSpPr>
        <p:spPr>
          <a:xfrm rot="5400000">
            <a:off x="20104151" y="6657946"/>
            <a:ext cx="7696231" cy="400110"/>
          </a:xfrm>
          <a:prstGeom prst="rect">
            <a:avLst/>
          </a:prstGeom>
          <a:noFill/>
        </p:spPr>
        <p:txBody>
          <a:bodyPr wrap="square" rtlCol="0">
            <a:spAutoFit/>
          </a:bodyPr>
          <a:lstStyle/>
          <a:p>
            <a:pPr algn="ctr"/>
            <a:r>
              <a:rPr lang="de-DE" sz="2000" dirty="0">
                <a:solidFill>
                  <a:schemeClr val="accent3"/>
                </a:solidFill>
              </a:rPr>
              <a:t>www. therightbrainstudio.com</a:t>
            </a:r>
          </a:p>
        </p:txBody>
      </p:sp>
    </p:spTree>
    <p:extLst>
      <p:ext uri="{BB962C8B-B14F-4D97-AF65-F5344CB8AC3E}">
        <p14:creationId xmlns:p14="http://schemas.microsoft.com/office/powerpoint/2010/main" val="3645794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218883" y="12496800"/>
            <a:ext cx="21939885" cy="952500"/>
          </a:xfrm>
        </p:spPr>
        <p:txBody>
          <a:bodyPr/>
          <a:lstStyle>
            <a:lvl1pPr algn="ctr">
              <a:defRPr smtClean="0"/>
            </a:lvl1pPr>
          </a:lstStyle>
          <a:p>
            <a:fld id="{D6134D00-B15B-411C-8477-D43FAC9294DF}" type="slidenum">
              <a:rPr lang="en-US" smtClean="0"/>
              <a:pPr/>
              <a:t>‹#›</a:t>
            </a:fld>
            <a:endParaRPr lang="en-US" dirty="0"/>
          </a:p>
        </p:txBody>
      </p:sp>
    </p:spTree>
    <p:extLst>
      <p:ext uri="{BB962C8B-B14F-4D97-AF65-F5344CB8AC3E}">
        <p14:creationId xmlns:p14="http://schemas.microsoft.com/office/powerpoint/2010/main" val="199451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Logo Top Left - Large Title - Text">
  <p:cSld name="Logo Top Left - Large Title - Text">
    <p:spTree>
      <p:nvGrpSpPr>
        <p:cNvPr id="1" name="Shape 42"/>
        <p:cNvGrpSpPr/>
        <p:nvPr/>
      </p:nvGrpSpPr>
      <p:grpSpPr>
        <a:xfrm>
          <a:off x="0" y="0"/>
          <a:ext cx="0" cy="0"/>
          <a:chOff x="0" y="0"/>
          <a:chExt cx="0" cy="0"/>
        </a:xfrm>
      </p:grpSpPr>
      <p:sp>
        <p:nvSpPr>
          <p:cNvPr id="43" name="Google Shape;43;p6"/>
          <p:cNvSpPr/>
          <p:nvPr/>
        </p:nvSpPr>
        <p:spPr>
          <a:xfrm>
            <a:off x="3105785" y="489973"/>
            <a:ext cx="1126394" cy="1134738"/>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 name="Google Shape;44;p6"/>
          <p:cNvCxnSpPr/>
          <p:nvPr/>
        </p:nvCxnSpPr>
        <p:spPr>
          <a:xfrm>
            <a:off x="529766" y="6232266"/>
            <a:ext cx="0" cy="1251471"/>
          </a:xfrm>
          <a:prstGeom prst="straightConnector1">
            <a:avLst/>
          </a:prstGeom>
          <a:noFill/>
          <a:ln w="9525" cap="flat" cmpd="sng">
            <a:solidFill>
              <a:schemeClr val="dk1"/>
            </a:solidFill>
            <a:prstDash val="solid"/>
            <a:miter lim="800000"/>
            <a:headEnd type="none" w="sm" len="sm"/>
            <a:tailEnd type="none" w="sm" len="sm"/>
          </a:ln>
        </p:spPr>
      </p:cxnSp>
      <p:sp>
        <p:nvSpPr>
          <p:cNvPr id="45" name="Google Shape;45;p6"/>
          <p:cNvSpPr/>
          <p:nvPr/>
        </p:nvSpPr>
        <p:spPr>
          <a:xfrm rot="5400000">
            <a:off x="7665816" y="2628900"/>
            <a:ext cx="894835" cy="894835"/>
          </a:xfrm>
          <a:prstGeom prst="halfFrame">
            <a:avLst>
              <a:gd name="adj1" fmla="val 5428"/>
              <a:gd name="adj2" fmla="val 4905"/>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50"/>
              <a:buFont typeface="Calibri"/>
              <a:buNone/>
            </a:pPr>
            <a:endParaRPr sz="1800" b="0" i="0" u="none" strike="noStrike" cap="none">
              <a:solidFill>
                <a:schemeClr val="dk1"/>
              </a:solidFill>
              <a:latin typeface="Calibri"/>
              <a:ea typeface="Calibri"/>
              <a:cs typeface="Calibri"/>
              <a:sym typeface="Calibri"/>
            </a:endParaRPr>
          </a:p>
        </p:txBody>
      </p:sp>
      <p:sp>
        <p:nvSpPr>
          <p:cNvPr id="46" name="Google Shape;46;p6"/>
          <p:cNvSpPr/>
          <p:nvPr/>
        </p:nvSpPr>
        <p:spPr>
          <a:xfrm rot="10800000">
            <a:off x="7665817" y="10192266"/>
            <a:ext cx="894835" cy="894835"/>
          </a:xfrm>
          <a:prstGeom prst="halfFrame">
            <a:avLst>
              <a:gd name="adj1" fmla="val 5428"/>
              <a:gd name="adj2" fmla="val 4905"/>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50"/>
              <a:buFont typeface="Calibri"/>
              <a:buNone/>
            </a:pPr>
            <a:endParaRPr sz="1800" b="0" i="0" u="none" strike="noStrike" cap="none">
              <a:solidFill>
                <a:schemeClr val="dk1"/>
              </a:solidFill>
              <a:latin typeface="Calibri"/>
              <a:ea typeface="Calibri"/>
              <a:cs typeface="Calibri"/>
              <a:sym typeface="Calibri"/>
            </a:endParaRPr>
          </a:p>
        </p:txBody>
      </p:sp>
      <p:sp>
        <p:nvSpPr>
          <p:cNvPr id="47" name="Google Shape;47;p6"/>
          <p:cNvSpPr txBox="1">
            <a:spLocks noGrp="1"/>
          </p:cNvSpPr>
          <p:nvPr>
            <p:ph type="sldNum" idx="12"/>
          </p:nvPr>
        </p:nvSpPr>
        <p:spPr>
          <a:xfrm rot="5400000">
            <a:off x="20671686" y="6492875"/>
            <a:ext cx="5484812" cy="730250"/>
          </a:xfrm>
          <a:prstGeom prst="rect">
            <a:avLst/>
          </a:prstGeom>
          <a:noFill/>
          <a:ln>
            <a:noFill/>
          </a:ln>
        </p:spPr>
        <p:txBody>
          <a:bodyPr spcFirstLastPara="1" wrap="square" lIns="91425" tIns="45700" rIns="91425" bIns="45700" anchor="ctr" anchorCtr="0">
            <a:noAutofit/>
          </a:bodyPr>
          <a:lstStyle>
            <a:lvl1pPr marL="0" marR="0" lvl="0"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1pPr>
            <a:lvl2pPr marL="0" marR="0" lvl="1"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2pPr>
            <a:lvl3pPr marL="0" marR="0" lvl="2"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3pPr>
            <a:lvl4pPr marL="0" marR="0" lvl="3"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4pPr>
            <a:lvl5pPr marL="0" marR="0" lvl="4"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5pPr>
            <a:lvl6pPr marL="0" marR="0" lvl="5"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6pPr>
            <a:lvl7pPr marL="0" marR="0" lvl="6"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7pPr>
            <a:lvl8pPr marL="0" marR="0" lvl="7"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8pPr>
            <a:lvl9pPr marL="0" marR="0" lvl="8" indent="0" algn="ctr">
              <a:spcBef>
                <a:spcPts val="0"/>
              </a:spcBef>
              <a:buClr>
                <a:schemeClr val="lt2"/>
              </a:buClr>
              <a:buSzPts val="875"/>
              <a:buFont typeface="Century Gothic"/>
              <a:buNone/>
              <a:defRPr sz="3500">
                <a:solidFill>
                  <a:schemeClr val="lt2"/>
                </a:solidFill>
                <a:latin typeface="Century Gothic"/>
                <a:ea typeface="Century Gothic"/>
                <a:cs typeface="Century Gothic"/>
                <a:sym typeface="Century Gothic"/>
              </a:defRPr>
            </a:lvl9pPr>
          </a:lstStyle>
          <a:p>
            <a:pPr marL="0" lvl="0" indent="0" algn="ctr" rtl="0">
              <a:spcBef>
                <a:spcPts val="0"/>
              </a:spcBef>
              <a:spcAft>
                <a:spcPts val="0"/>
              </a:spcAft>
              <a:buNone/>
            </a:pPr>
            <a:fld id="{00000000-1234-1234-1234-123412341234}" type="slidenum">
              <a:rPr lang="en-US"/>
              <a:t>‹#›</a:t>
            </a:fld>
            <a:endParaRPr/>
          </a:p>
        </p:txBody>
      </p:sp>
      <p:sp>
        <p:nvSpPr>
          <p:cNvPr id="48" name="Google Shape;48;p6"/>
          <p:cNvSpPr txBox="1"/>
          <p:nvPr/>
        </p:nvSpPr>
        <p:spPr>
          <a:xfrm rot="5400000">
            <a:off x="20104151" y="6657946"/>
            <a:ext cx="7696231" cy="40011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3"/>
              </a:buClr>
              <a:buSzPts val="500"/>
              <a:buFont typeface="Calibri"/>
              <a:buNone/>
            </a:pPr>
            <a:r>
              <a:rPr lang="en-US" sz="2000" b="0" i="0" u="none" strike="noStrike" cap="none">
                <a:solidFill>
                  <a:schemeClr val="accent3"/>
                </a:solidFill>
                <a:latin typeface="Calibri"/>
                <a:ea typeface="Calibri"/>
                <a:cs typeface="Calibri"/>
                <a:sym typeface="Calibri"/>
              </a:rPr>
              <a:t>www. therightbrainstudio.com</a:t>
            </a:r>
            <a:endParaRPr/>
          </a:p>
        </p:txBody>
      </p:sp>
      <p:sp>
        <p:nvSpPr>
          <p:cNvPr id="49" name="Google Shape;49;p6"/>
          <p:cNvSpPr txBox="1">
            <a:spLocks noGrp="1"/>
          </p:cNvSpPr>
          <p:nvPr>
            <p:ph type="body" idx="1"/>
          </p:nvPr>
        </p:nvSpPr>
        <p:spPr>
          <a:xfrm>
            <a:off x="9347200" y="2628900"/>
            <a:ext cx="13169899" cy="8458202"/>
          </a:xfrm>
          <a:prstGeom prst="rect">
            <a:avLst/>
          </a:prstGeom>
          <a:noFill/>
          <a:ln>
            <a:noFill/>
          </a:ln>
        </p:spPr>
        <p:txBody>
          <a:bodyPr spcFirstLastPara="1" wrap="square" lIns="91425" tIns="91425" rIns="91425" bIns="91425" anchor="t" anchorCtr="0"/>
          <a:lstStyle>
            <a:lvl1pPr marL="457200" marR="0" lvl="0" indent="-571500" algn="l">
              <a:lnSpc>
                <a:spcPct val="100000"/>
              </a:lnSpc>
              <a:spcBef>
                <a:spcPts val="0"/>
              </a:spcBef>
              <a:spcAft>
                <a:spcPts val="0"/>
              </a:spcAft>
              <a:buClr>
                <a:schemeClr val="dk1"/>
              </a:buClr>
              <a:buSzPts val="5400"/>
              <a:buFont typeface="Arial"/>
              <a:buChar char="•"/>
              <a:defRPr sz="5400" b="0" i="0" u="none" strike="noStrike" cap="none">
                <a:solidFill>
                  <a:schemeClr val="dk1"/>
                </a:solidFill>
                <a:latin typeface="Century Gothic"/>
                <a:ea typeface="Century Gothic"/>
                <a:cs typeface="Century Gothic"/>
                <a:sym typeface="Century Gothic"/>
              </a:defRPr>
            </a:lvl1pPr>
            <a:lvl2pPr marL="914400" marR="0" lvl="1" indent="-533400" algn="l">
              <a:lnSpc>
                <a:spcPct val="100000"/>
              </a:lnSpc>
              <a:spcBef>
                <a:spcPts val="1200"/>
              </a:spcBef>
              <a:spcAft>
                <a:spcPts val="0"/>
              </a:spcAft>
              <a:buClr>
                <a:schemeClr val="dk1"/>
              </a:buClr>
              <a:buSzPts val="4800"/>
              <a:buFont typeface="Arial"/>
              <a:buChar char="•"/>
              <a:defRPr sz="4800" b="0" i="0" u="none" strike="noStrike" cap="none">
                <a:solidFill>
                  <a:schemeClr val="dk1"/>
                </a:solidFill>
                <a:latin typeface="Century Gothic"/>
                <a:ea typeface="Century Gothic"/>
                <a:cs typeface="Century Gothic"/>
                <a:sym typeface="Century Gothic"/>
              </a:defRPr>
            </a:lvl2pPr>
            <a:lvl3pPr marL="1371600" marR="0" lvl="2" indent="-533400" algn="l">
              <a:lnSpc>
                <a:spcPct val="100000"/>
              </a:lnSpc>
              <a:spcBef>
                <a:spcPts val="1200"/>
              </a:spcBef>
              <a:spcAft>
                <a:spcPts val="0"/>
              </a:spcAft>
              <a:buClr>
                <a:schemeClr val="dk1"/>
              </a:buClr>
              <a:buSzPts val="4800"/>
              <a:buFont typeface="Arial"/>
              <a:buChar char="•"/>
              <a:defRPr sz="4800" b="0" i="0" u="none" strike="noStrike" cap="none">
                <a:solidFill>
                  <a:schemeClr val="dk1"/>
                </a:solidFill>
                <a:latin typeface="Century Gothic"/>
                <a:ea typeface="Century Gothic"/>
                <a:cs typeface="Century Gothic"/>
                <a:sym typeface="Century Gothic"/>
              </a:defRPr>
            </a:lvl3pPr>
            <a:lvl4pPr marL="1828800" marR="0" lvl="3" indent="-533400" algn="l">
              <a:lnSpc>
                <a:spcPct val="100000"/>
              </a:lnSpc>
              <a:spcBef>
                <a:spcPts val="1200"/>
              </a:spcBef>
              <a:spcAft>
                <a:spcPts val="0"/>
              </a:spcAft>
              <a:buClr>
                <a:schemeClr val="dk1"/>
              </a:buClr>
              <a:buSzPts val="4800"/>
              <a:buFont typeface="Arial"/>
              <a:buChar char="•"/>
              <a:defRPr sz="4800" b="0" i="0" u="none" strike="noStrike" cap="none">
                <a:solidFill>
                  <a:schemeClr val="dk1"/>
                </a:solidFill>
                <a:latin typeface="Century Gothic"/>
                <a:ea typeface="Century Gothic"/>
                <a:cs typeface="Century Gothic"/>
                <a:sym typeface="Century Gothic"/>
              </a:defRPr>
            </a:lvl4pPr>
            <a:lvl5pPr marL="2286000" marR="0" lvl="4" indent="-533400" algn="l">
              <a:lnSpc>
                <a:spcPct val="100000"/>
              </a:lnSpc>
              <a:spcBef>
                <a:spcPts val="1200"/>
              </a:spcBef>
              <a:spcAft>
                <a:spcPts val="0"/>
              </a:spcAft>
              <a:buClr>
                <a:schemeClr val="dk1"/>
              </a:buClr>
              <a:buSzPts val="4800"/>
              <a:buFont typeface="Arial"/>
              <a:buChar char="•"/>
              <a:defRPr sz="4800" b="0" i="0" u="none" strike="noStrike" cap="none">
                <a:solidFill>
                  <a:schemeClr val="dk1"/>
                </a:solidFill>
                <a:latin typeface="Century Gothic"/>
                <a:ea typeface="Century Gothic"/>
                <a:cs typeface="Century Gothic"/>
                <a:sym typeface="Century Gothic"/>
              </a:defRPr>
            </a:lvl5pPr>
            <a:lvl6pPr marL="2743200" marR="0" lvl="5" indent="-342900" algn="l">
              <a:lnSpc>
                <a:spcPct val="90000"/>
              </a:lnSpc>
              <a:spcBef>
                <a:spcPts val="12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0" name="Google Shape;50;p6"/>
          <p:cNvSpPr txBox="1">
            <a:spLocks noGrp="1"/>
          </p:cNvSpPr>
          <p:nvPr>
            <p:ph type="body" idx="2"/>
          </p:nvPr>
        </p:nvSpPr>
        <p:spPr>
          <a:xfrm>
            <a:off x="2298700" y="2646947"/>
            <a:ext cx="5930900" cy="8398042"/>
          </a:xfrm>
          <a:prstGeom prst="rect">
            <a:avLst/>
          </a:prstGeom>
          <a:noFill/>
          <a:ln>
            <a:noFill/>
          </a:ln>
        </p:spPr>
        <p:txBody>
          <a:bodyPr spcFirstLastPara="1" wrap="square" lIns="91425" tIns="91425" rIns="91425" bIns="91425" anchor="ctr" anchorCtr="0"/>
          <a:lstStyle>
            <a:lvl1pPr marL="457200" marR="0" lvl="0" indent="-228600" algn="l">
              <a:lnSpc>
                <a:spcPct val="90000"/>
              </a:lnSpc>
              <a:spcBef>
                <a:spcPts val="1000"/>
              </a:spcBef>
              <a:spcAft>
                <a:spcPts val="0"/>
              </a:spcAft>
              <a:buClr>
                <a:schemeClr val="dk1"/>
              </a:buClr>
              <a:buSzPts val="5400"/>
              <a:buFont typeface="Arial"/>
              <a:buNone/>
              <a:defRPr sz="5400" b="1" i="0" u="none" strike="noStrike" cap="none">
                <a:solidFill>
                  <a:schemeClr val="dk1"/>
                </a:solidFill>
                <a:latin typeface="Century Gothic"/>
                <a:ea typeface="Century Gothic"/>
                <a:cs typeface="Century Gothic"/>
                <a:sym typeface="Century Gothic"/>
              </a:defRPr>
            </a:lvl1pPr>
            <a:lvl2pPr marL="914400" marR="0" lvl="1" indent="-533400" algn="l">
              <a:lnSpc>
                <a:spcPct val="90000"/>
              </a:lnSpc>
              <a:spcBef>
                <a:spcPts val="500"/>
              </a:spcBef>
              <a:spcAft>
                <a:spcPts val="0"/>
              </a:spcAft>
              <a:buClr>
                <a:schemeClr val="dk1"/>
              </a:buClr>
              <a:buSzPts val="4800"/>
              <a:buFont typeface="Arial"/>
              <a:buChar char="•"/>
              <a:defRPr sz="4800" b="1" i="0" u="none" strike="noStrike" cap="none">
                <a:solidFill>
                  <a:schemeClr val="dk1"/>
                </a:solidFill>
                <a:latin typeface="Century Gothic"/>
                <a:ea typeface="Century Gothic"/>
                <a:cs typeface="Century Gothic"/>
                <a:sym typeface="Century Gothic"/>
              </a:defRPr>
            </a:lvl2pPr>
            <a:lvl3pPr marL="1371600" marR="0" lvl="2" indent="-508000" algn="l">
              <a:lnSpc>
                <a:spcPct val="90000"/>
              </a:lnSpc>
              <a:spcBef>
                <a:spcPts val="500"/>
              </a:spcBef>
              <a:spcAft>
                <a:spcPts val="0"/>
              </a:spcAft>
              <a:buClr>
                <a:schemeClr val="dk1"/>
              </a:buClr>
              <a:buSzPts val="4400"/>
              <a:buFont typeface="Arial"/>
              <a:buChar char="•"/>
              <a:defRPr sz="4400" b="1" i="0" u="none" strike="noStrike" cap="none">
                <a:solidFill>
                  <a:schemeClr val="dk1"/>
                </a:solidFill>
                <a:latin typeface="Century Gothic"/>
                <a:ea typeface="Century Gothic"/>
                <a:cs typeface="Century Gothic"/>
                <a:sym typeface="Century Gothic"/>
              </a:defRPr>
            </a:lvl3pPr>
            <a:lvl4pPr marL="1828800" marR="0" lvl="3" indent="-482600" algn="l">
              <a:lnSpc>
                <a:spcPct val="90000"/>
              </a:lnSpc>
              <a:spcBef>
                <a:spcPts val="500"/>
              </a:spcBef>
              <a:spcAft>
                <a:spcPts val="0"/>
              </a:spcAft>
              <a:buClr>
                <a:schemeClr val="dk1"/>
              </a:buClr>
              <a:buSzPts val="4000"/>
              <a:buFont typeface="Arial"/>
              <a:buChar char="•"/>
              <a:defRPr sz="4000" b="1" i="0" u="none" strike="noStrike" cap="none">
                <a:solidFill>
                  <a:schemeClr val="dk1"/>
                </a:solidFill>
                <a:latin typeface="Century Gothic"/>
                <a:ea typeface="Century Gothic"/>
                <a:cs typeface="Century Gothic"/>
                <a:sym typeface="Century Gothic"/>
              </a:defRPr>
            </a:lvl4pPr>
            <a:lvl5pPr marL="2286000" marR="0" lvl="4" indent="-482600" algn="l">
              <a:lnSpc>
                <a:spcPct val="90000"/>
              </a:lnSpc>
              <a:spcBef>
                <a:spcPts val="500"/>
              </a:spcBef>
              <a:spcAft>
                <a:spcPts val="0"/>
              </a:spcAft>
              <a:buClr>
                <a:schemeClr val="dk1"/>
              </a:buClr>
              <a:buSzPts val="4000"/>
              <a:buFont typeface="Arial"/>
              <a:buChar char="•"/>
              <a:defRPr sz="4000" b="1" i="0" u="none" strike="noStrike" cap="none">
                <a:solidFill>
                  <a:schemeClr val="dk1"/>
                </a:solidFill>
                <a:latin typeface="Century Gothic"/>
                <a:ea typeface="Century Gothic"/>
                <a:cs typeface="Century Gothic"/>
                <a:sym typeface="Century Gothic"/>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681467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0250"/>
            <a:ext cx="21024850" cy="26511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400" y="3651250"/>
            <a:ext cx="21024850" cy="87026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400" y="12712700"/>
            <a:ext cx="5484813" cy="730250"/>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8075613" y="12712700"/>
            <a:ext cx="8226425" cy="7302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8467714" y="12712700"/>
            <a:ext cx="5484812" cy="730250"/>
          </a:xfrm>
          <a:prstGeom prst="rect">
            <a:avLst/>
          </a:prstGeom>
        </p:spPr>
        <p:txBody>
          <a:bodyPr vert="horz" lIns="91440" tIns="45720" rIns="91440" bIns="45720" rtlCol="0" anchor="ctr"/>
          <a:lstStyle>
            <a:lvl1pPr algn="r">
              <a:defRPr sz="2800">
                <a:solidFill>
                  <a:schemeClr val="tx1"/>
                </a:solidFill>
              </a:defRPr>
            </a:lvl1pPr>
          </a:lstStyle>
          <a:p>
            <a:endParaRPr lang="en-US" dirty="0"/>
          </a:p>
        </p:txBody>
      </p:sp>
    </p:spTree>
    <p:extLst>
      <p:ext uri="{BB962C8B-B14F-4D97-AF65-F5344CB8AC3E}">
        <p14:creationId xmlns:p14="http://schemas.microsoft.com/office/powerpoint/2010/main" val="4273703048"/>
      </p:ext>
    </p:extLst>
  </p:cSld>
  <p:clrMap bg1="lt1" tx1="dk1" bg2="lt2" tx2="dk2" accent1="accent1" accent2="accent2" accent3="accent3" accent4="accent4" accent5="accent5" accent6="accent6" hlink="hlink" folHlink="folHlink"/>
  <p:sldLayoutIdLst>
    <p:sldLayoutId id="2147483717" r:id="rId1"/>
    <p:sldLayoutId id="2147483731" r:id="rId2"/>
    <p:sldLayoutId id="2147483720" r:id="rId3"/>
    <p:sldLayoutId id="2147483729" r:id="rId4"/>
    <p:sldLayoutId id="2147483723" r:id="rId5"/>
    <p:sldLayoutId id="2147483703" r:id="rId6"/>
    <p:sldLayoutId id="2147483728" r:id="rId7"/>
    <p:sldLayoutId id="2147483733" r:id="rId8"/>
    <p:sldLayoutId id="2147483734"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jhirsch@therightbrainstudio.com"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5" Type="http://schemas.openxmlformats.org/officeDocument/2006/relationships/image" Target="../media/image13.png"/><Relationship Id="rId4" Type="http://schemas.openxmlformats.org/officeDocument/2006/relationships/hyperlink" Target="http://www.therightbrainstudio.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DCAC58-3BB7-6E41-9755-62AD0243145D}"/>
              </a:ext>
            </a:extLst>
          </p:cNvPr>
          <p:cNvSpPr>
            <a:spLocks noGrp="1" noChangeArrowheads="1"/>
          </p:cNvSpPr>
          <p:nvPr>
            <p:ph type="title"/>
          </p:nvPr>
        </p:nvSpPr>
        <p:spPr/>
        <p:txBody>
          <a:bodyPr/>
          <a:lstStyle/>
          <a:p>
            <a:pPr algn="ctr"/>
            <a:r>
              <a:rPr lang="en-US" dirty="0"/>
              <a:t>4 Keys To Better Concepts</a:t>
            </a:r>
            <a:br>
              <a:rPr lang="en-US" dirty="0"/>
            </a:br>
            <a:br>
              <a:rPr lang="en-US" sz="3200" dirty="0"/>
            </a:br>
            <a:r>
              <a:rPr lang="en-US" sz="3600" dirty="0">
                <a:solidFill>
                  <a:srgbClr val="666666"/>
                </a:solidFill>
              </a:rPr>
              <a:t>The Right Brain Studio Guide To Developing </a:t>
            </a:r>
            <a:br>
              <a:rPr lang="en-US" sz="3600" dirty="0">
                <a:solidFill>
                  <a:srgbClr val="666666"/>
                </a:solidFill>
              </a:rPr>
            </a:br>
            <a:r>
              <a:rPr lang="en-US" sz="3600" dirty="0">
                <a:solidFill>
                  <a:srgbClr val="666666"/>
                </a:solidFill>
              </a:rPr>
              <a:t>The Best New Product &amp; Positioning Concepts</a:t>
            </a:r>
            <a:endParaRPr lang="en-US" sz="3200" dirty="0">
              <a:solidFill>
                <a:srgbClr val="666666"/>
              </a:solidFill>
            </a:endParaRPr>
          </a:p>
        </p:txBody>
      </p:sp>
    </p:spTree>
    <p:extLst>
      <p:ext uri="{BB962C8B-B14F-4D97-AF65-F5344CB8AC3E}">
        <p14:creationId xmlns:p14="http://schemas.microsoft.com/office/powerpoint/2010/main" val="20042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9</a:t>
            </a:fld>
            <a:endParaRPr lang="en-US" dirty="0"/>
          </a:p>
        </p:txBody>
      </p:sp>
      <p:sp>
        <p:nvSpPr>
          <p:cNvPr id="2" name="Title 1"/>
          <p:cNvSpPr>
            <a:spLocks noGrp="1"/>
          </p:cNvSpPr>
          <p:nvPr>
            <p:ph type="title" idx="4294967295"/>
          </p:nvPr>
        </p:nvSpPr>
        <p:spPr>
          <a:xfrm>
            <a:off x="7946231" y="1352550"/>
            <a:ext cx="8485187" cy="1562100"/>
          </a:xfrm>
        </p:spPr>
        <p:txBody>
          <a:bodyPr>
            <a:normAutofit/>
          </a:bodyPr>
          <a:lstStyle/>
          <a:p>
            <a:pPr algn="ctr"/>
            <a:r>
              <a:rPr lang="en-US" sz="5400" b="1" dirty="0"/>
              <a:t>“Concept” Definition</a:t>
            </a:r>
          </a:p>
        </p:txBody>
      </p:sp>
      <p:sp>
        <p:nvSpPr>
          <p:cNvPr id="3" name="Content Placeholder 2"/>
          <p:cNvSpPr>
            <a:spLocks noGrp="1"/>
          </p:cNvSpPr>
          <p:nvPr>
            <p:ph idx="4294967295"/>
          </p:nvPr>
        </p:nvSpPr>
        <p:spPr>
          <a:xfrm>
            <a:off x="4264024" y="3214687"/>
            <a:ext cx="15849600" cy="5172075"/>
          </a:xfrm>
        </p:spPr>
        <p:txBody>
          <a:bodyPr>
            <a:normAutofit fontScale="92500"/>
          </a:bodyPr>
          <a:lstStyle/>
          <a:p>
            <a:pPr marL="809626" indent="-466726">
              <a:lnSpc>
                <a:spcPct val="110000"/>
              </a:lnSpc>
              <a:spcBef>
                <a:spcPts val="0"/>
              </a:spcBef>
              <a:spcAft>
                <a:spcPts val="1200"/>
              </a:spcAft>
            </a:pPr>
            <a:r>
              <a:rPr lang="en-US" sz="4800" dirty="0"/>
              <a:t>Concepts are works in progress and may be expressed in different formats, with or without graphics.</a:t>
            </a:r>
            <a:endParaRPr lang="en-US" sz="4300" dirty="0"/>
          </a:p>
          <a:p>
            <a:pPr marL="1266826" lvl="1" indent="-466726">
              <a:lnSpc>
                <a:spcPct val="110000"/>
              </a:lnSpc>
              <a:spcBef>
                <a:spcPts val="0"/>
              </a:spcBef>
              <a:spcAft>
                <a:spcPts val="1200"/>
              </a:spcAft>
            </a:pPr>
            <a:r>
              <a:rPr lang="en-US" sz="3900" dirty="0"/>
              <a:t>A wide range of single-minded concepts should be developed to put “stakes in the ground” for internal discussion, qualitative and quantitative research</a:t>
            </a:r>
          </a:p>
          <a:p>
            <a:pPr marL="1266826" lvl="1" indent="-466726">
              <a:lnSpc>
                <a:spcPct val="110000"/>
              </a:lnSpc>
              <a:spcBef>
                <a:spcPts val="0"/>
              </a:spcBef>
              <a:spcAft>
                <a:spcPts val="1200"/>
              </a:spcAft>
            </a:pPr>
            <a:r>
              <a:rPr lang="en-US" sz="3900" dirty="0"/>
              <a:t>Concepts should constantly evolve and be revised accordingly as they are exposed to internal stakeholders and consumers</a:t>
            </a:r>
          </a:p>
        </p:txBody>
      </p:sp>
      <p:pic>
        <p:nvPicPr>
          <p:cNvPr id="10" name="Image 9" descr="diagram.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35824" y="9029700"/>
            <a:ext cx="19106003" cy="3552030"/>
          </a:xfrm>
          <a:prstGeom prst="rect">
            <a:avLst/>
          </a:prstGeom>
        </p:spPr>
      </p:pic>
    </p:spTree>
    <p:extLst>
      <p:ext uri="{BB962C8B-B14F-4D97-AF65-F5344CB8AC3E}">
        <p14:creationId xmlns:p14="http://schemas.microsoft.com/office/powerpoint/2010/main" val="1923796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10</a:t>
            </a:fld>
            <a:endParaRPr lang="en-US" dirty="0"/>
          </a:p>
        </p:txBody>
      </p:sp>
      <p:sp>
        <p:nvSpPr>
          <p:cNvPr id="2" name="Title 1"/>
          <p:cNvSpPr>
            <a:spLocks noGrp="1"/>
          </p:cNvSpPr>
          <p:nvPr>
            <p:ph type="title" idx="4294967295"/>
          </p:nvPr>
        </p:nvSpPr>
        <p:spPr>
          <a:xfrm>
            <a:off x="9188450" y="914400"/>
            <a:ext cx="6000750" cy="1066800"/>
          </a:xfrm>
        </p:spPr>
        <p:txBody>
          <a:bodyPr>
            <a:normAutofit/>
          </a:bodyPr>
          <a:lstStyle/>
          <a:p>
            <a:pPr algn="ctr"/>
            <a:r>
              <a:rPr lang="en-US" sz="5400" b="1" dirty="0"/>
              <a:t>Concept Format</a:t>
            </a:r>
          </a:p>
        </p:txBody>
      </p:sp>
      <p:sp>
        <p:nvSpPr>
          <p:cNvPr id="3" name="Content Placeholder 2"/>
          <p:cNvSpPr>
            <a:spLocks noGrp="1"/>
          </p:cNvSpPr>
          <p:nvPr>
            <p:ph idx="4294967295"/>
          </p:nvPr>
        </p:nvSpPr>
        <p:spPr>
          <a:xfrm>
            <a:off x="3522662" y="3352800"/>
            <a:ext cx="17332325" cy="8991600"/>
          </a:xfrm>
        </p:spPr>
        <p:txBody>
          <a:bodyPr>
            <a:normAutofit/>
          </a:bodyPr>
          <a:lstStyle/>
          <a:p>
            <a:r>
              <a:rPr lang="en-US" sz="4000" dirty="0"/>
              <a:t>Concepts should be short and single-minded.</a:t>
            </a:r>
          </a:p>
          <a:p>
            <a:pPr marL="0" indent="0">
              <a:buNone/>
            </a:pPr>
            <a:endParaRPr lang="en-US" sz="4000" dirty="0"/>
          </a:p>
          <a:p>
            <a:r>
              <a:rPr lang="en-US" sz="4000" dirty="0"/>
              <a:t>A headline that expresses the main benefit in an emotional context and a few sentences of copy at most.</a:t>
            </a:r>
          </a:p>
          <a:p>
            <a:pPr lvl="1"/>
            <a:endParaRPr lang="en-US" sz="4000" dirty="0"/>
          </a:p>
          <a:p>
            <a:r>
              <a:rPr lang="en-US" sz="4000" dirty="0"/>
              <a:t>Key thoughts:</a:t>
            </a:r>
          </a:p>
          <a:p>
            <a:pPr lvl="1">
              <a:buNone/>
            </a:pPr>
            <a:endParaRPr lang="en-US" sz="4000" b="1" dirty="0"/>
          </a:p>
          <a:p>
            <a:pPr lvl="1"/>
            <a:r>
              <a:rPr lang="en-US" sz="4000" b="1" dirty="0"/>
              <a:t>W</a:t>
            </a:r>
            <a:r>
              <a:rPr lang="en-US" sz="4000" b="1" i="1" dirty="0"/>
              <a:t>e want to know what we are testing.</a:t>
            </a:r>
          </a:p>
          <a:p>
            <a:pPr lvl="1"/>
            <a:endParaRPr lang="en-US" sz="4000" b="1" i="1" dirty="0"/>
          </a:p>
          <a:p>
            <a:pPr lvl="2"/>
            <a:r>
              <a:rPr lang="en-US" sz="4000" dirty="0"/>
              <a:t>Long concepts, packed with features, usually serve to confuse rather than clarify.</a:t>
            </a:r>
          </a:p>
          <a:p>
            <a:pPr lvl="1"/>
            <a:endParaRPr lang="en-US" sz="4000" b="1" i="1" dirty="0"/>
          </a:p>
          <a:p>
            <a:pPr lvl="1"/>
            <a:r>
              <a:rPr lang="en-US" sz="4000" b="1" i="1" dirty="0"/>
              <a:t>We want reactions to substance, not style.</a:t>
            </a:r>
          </a:p>
          <a:p>
            <a:pPr lvl="1"/>
            <a:endParaRPr lang="en-US" dirty="0"/>
          </a:p>
        </p:txBody>
      </p:sp>
    </p:spTree>
    <p:extLst>
      <p:ext uri="{BB962C8B-B14F-4D97-AF65-F5344CB8AC3E}">
        <p14:creationId xmlns:p14="http://schemas.microsoft.com/office/powerpoint/2010/main" val="645736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descr="tea mug.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09177" y="3396110"/>
            <a:ext cx="6559296" cy="8656320"/>
          </a:xfrm>
          <a:prstGeom prst="rect">
            <a:avLst/>
          </a:prstGeom>
        </p:spPr>
      </p:pic>
      <p:sp>
        <p:nvSpPr>
          <p:cNvPr id="4" name="Slide Number Placeholder 3"/>
          <p:cNvSpPr>
            <a:spLocks noGrp="1"/>
          </p:cNvSpPr>
          <p:nvPr>
            <p:ph type="sldNum" sz="quarter" idx="4"/>
          </p:nvPr>
        </p:nvSpPr>
        <p:spPr/>
        <p:txBody>
          <a:bodyPr/>
          <a:lstStyle/>
          <a:p>
            <a:fld id="{D6134D00-B15B-411C-8477-D43FAC9294DF}" type="slidenum">
              <a:rPr lang="en-US" smtClean="0"/>
              <a:pPr/>
              <a:t>11</a:t>
            </a:fld>
            <a:endParaRPr lang="en-US" dirty="0"/>
          </a:p>
        </p:txBody>
      </p:sp>
      <p:sp>
        <p:nvSpPr>
          <p:cNvPr id="2" name="Title 1"/>
          <p:cNvSpPr>
            <a:spLocks noGrp="1"/>
          </p:cNvSpPr>
          <p:nvPr>
            <p:ph type="title" idx="4294967295"/>
          </p:nvPr>
        </p:nvSpPr>
        <p:spPr>
          <a:xfrm>
            <a:off x="8774113" y="762000"/>
            <a:ext cx="6829425" cy="1219200"/>
          </a:xfrm>
        </p:spPr>
        <p:txBody>
          <a:bodyPr>
            <a:normAutofit/>
          </a:bodyPr>
          <a:lstStyle/>
          <a:p>
            <a:pPr algn="ctr"/>
            <a:r>
              <a:rPr lang="en-US" sz="5400" b="1" dirty="0"/>
              <a:t>Concept Example</a:t>
            </a:r>
          </a:p>
        </p:txBody>
      </p:sp>
      <p:sp>
        <p:nvSpPr>
          <p:cNvPr id="3" name="Content Placeholder 2"/>
          <p:cNvSpPr>
            <a:spLocks noGrp="1"/>
          </p:cNvSpPr>
          <p:nvPr>
            <p:ph idx="4294967295"/>
          </p:nvPr>
        </p:nvSpPr>
        <p:spPr>
          <a:xfrm>
            <a:off x="6831012" y="2606885"/>
            <a:ext cx="10715625" cy="1066800"/>
          </a:xfrm>
        </p:spPr>
        <p:txBody>
          <a:bodyPr/>
          <a:lstStyle/>
          <a:p>
            <a:pPr marL="0" indent="0" algn="ctr">
              <a:buNone/>
            </a:pPr>
            <a:r>
              <a:rPr lang="en-US" sz="3600" dirty="0"/>
              <a:t>For an herbal beverage with calming qualities:</a:t>
            </a:r>
          </a:p>
        </p:txBody>
      </p:sp>
      <p:sp>
        <p:nvSpPr>
          <p:cNvPr id="5" name="TextBox 4"/>
          <p:cNvSpPr txBox="1"/>
          <p:nvPr/>
        </p:nvSpPr>
        <p:spPr>
          <a:xfrm>
            <a:off x="950028" y="5808079"/>
            <a:ext cx="7315200" cy="5078313"/>
          </a:xfrm>
          <a:prstGeom prst="rect">
            <a:avLst/>
          </a:prstGeom>
          <a:noFill/>
          <a:ln>
            <a:solidFill>
              <a:schemeClr val="tx1"/>
            </a:solidFill>
          </a:ln>
        </p:spPr>
        <p:txBody>
          <a:bodyPr wrap="square" rtlCol="0">
            <a:spAutoFit/>
          </a:bodyPr>
          <a:lstStyle/>
          <a:p>
            <a:pPr marL="107950" indent="6350" algn="ctr"/>
            <a:r>
              <a:rPr lang="en-US" sz="3600" b="1" dirty="0">
                <a:latin typeface="Arial" charset="0"/>
              </a:rPr>
              <a:t>The Natural Way to Calm</a:t>
            </a:r>
            <a:endParaRPr lang="en-US" sz="3600" dirty="0">
              <a:latin typeface="Arial" charset="0"/>
            </a:endParaRPr>
          </a:p>
          <a:p>
            <a:pPr marL="107950" indent="6350" algn="just"/>
            <a:endParaRPr lang="en-US" sz="3600" dirty="0">
              <a:latin typeface="Arial" charset="0"/>
            </a:endParaRPr>
          </a:p>
          <a:p>
            <a:pPr marL="107950" indent="6350"/>
            <a:r>
              <a:rPr lang="en-US" sz="3600" dirty="0">
                <a:latin typeface="Arial" charset="0"/>
              </a:rPr>
              <a:t>Relax in sync with nature and your body</a:t>
            </a:r>
            <a:r>
              <a:rPr lang="ja-JP" altLang="en-US" sz="3600" dirty="0">
                <a:latin typeface="Arial" charset="0"/>
              </a:rPr>
              <a:t>’</a:t>
            </a:r>
            <a:r>
              <a:rPr lang="en-US" sz="3600" dirty="0">
                <a:latin typeface="Arial" charset="0"/>
              </a:rPr>
              <a:t>s natural rhythms.</a:t>
            </a:r>
          </a:p>
          <a:p>
            <a:pPr marL="107950" indent="6350"/>
            <a:endParaRPr lang="en-US" sz="3600" dirty="0">
              <a:latin typeface="Arial" charset="0"/>
            </a:endParaRPr>
          </a:p>
          <a:p>
            <a:pPr marL="107950" indent="6350"/>
            <a:r>
              <a:rPr lang="en-US" sz="3600" dirty="0">
                <a:latin typeface="Arial" charset="0"/>
              </a:rPr>
              <a:t>Enjoy a natural calm with clarity and none of the depressive, mind-numbing side effects of alcohol or prescription drugs.</a:t>
            </a:r>
            <a:endParaRPr lang="en-US" sz="3600" dirty="0"/>
          </a:p>
        </p:txBody>
      </p:sp>
      <p:sp>
        <p:nvSpPr>
          <p:cNvPr id="6" name="TextBox 5"/>
          <p:cNvSpPr txBox="1"/>
          <p:nvPr/>
        </p:nvSpPr>
        <p:spPr>
          <a:xfrm>
            <a:off x="15845722" y="5808079"/>
            <a:ext cx="7620000" cy="6186309"/>
          </a:xfrm>
          <a:prstGeom prst="rect">
            <a:avLst/>
          </a:prstGeom>
          <a:noFill/>
          <a:ln>
            <a:solidFill>
              <a:schemeClr val="tx1"/>
            </a:solidFill>
          </a:ln>
        </p:spPr>
        <p:txBody>
          <a:bodyPr wrap="square" rtlCol="0">
            <a:spAutoFit/>
          </a:bodyPr>
          <a:lstStyle/>
          <a:p>
            <a:pPr algn="ctr"/>
            <a:r>
              <a:rPr lang="en-US" sz="3600" b="1" dirty="0">
                <a:latin typeface="Arial" charset="0"/>
              </a:rPr>
              <a:t>Switch to Calm</a:t>
            </a:r>
          </a:p>
          <a:p>
            <a:pPr algn="just"/>
            <a:endParaRPr lang="en-US" sz="3600" dirty="0">
              <a:latin typeface="Arial" charset="0"/>
            </a:endParaRPr>
          </a:p>
          <a:p>
            <a:r>
              <a:rPr lang="en-US" sz="3600" dirty="0">
                <a:latin typeface="Arial" charset="0"/>
              </a:rPr>
              <a:t>Switch to calm without switching off.  Feel yourself moving to a better, calmer place, where mind and body are relaxed but alert and focused.</a:t>
            </a:r>
          </a:p>
          <a:p>
            <a:endParaRPr lang="en-US" sz="3600" dirty="0">
              <a:latin typeface="Arial" charset="0"/>
            </a:endParaRPr>
          </a:p>
          <a:p>
            <a:r>
              <a:rPr lang="en-US" sz="3600" dirty="0">
                <a:latin typeface="Arial" charset="0"/>
              </a:rPr>
              <a:t>Here</a:t>
            </a:r>
            <a:r>
              <a:rPr lang="fr-FR" sz="3600" dirty="0">
                <a:latin typeface="Arial" charset="0"/>
              </a:rPr>
              <a:t>’</a:t>
            </a:r>
            <a:r>
              <a:rPr lang="en-US" sz="3600" dirty="0">
                <a:latin typeface="Arial" charset="0"/>
              </a:rPr>
              <a:t>s a natural transition from stressed to calm without the haze of drugs or alcohol, so you can de-stress but stay focused.</a:t>
            </a:r>
          </a:p>
        </p:txBody>
      </p:sp>
    </p:spTree>
    <p:extLst>
      <p:ext uri="{BB962C8B-B14F-4D97-AF65-F5344CB8AC3E}">
        <p14:creationId xmlns:p14="http://schemas.microsoft.com/office/powerpoint/2010/main" val="303774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12</a:t>
            </a:fld>
            <a:endParaRPr lang="en-US" dirty="0"/>
          </a:p>
        </p:txBody>
      </p:sp>
      <p:sp>
        <p:nvSpPr>
          <p:cNvPr id="2" name="Title 1"/>
          <p:cNvSpPr>
            <a:spLocks noGrp="1"/>
          </p:cNvSpPr>
          <p:nvPr>
            <p:ph type="title" idx="4294967295"/>
          </p:nvPr>
        </p:nvSpPr>
        <p:spPr>
          <a:xfrm>
            <a:off x="7874000" y="1173538"/>
            <a:ext cx="8629650" cy="1066800"/>
          </a:xfrm>
        </p:spPr>
        <p:txBody>
          <a:bodyPr/>
          <a:lstStyle/>
          <a:p>
            <a:pPr algn="ctr"/>
            <a:r>
              <a:rPr lang="en-US" sz="4800" b="1" dirty="0"/>
              <a:t>“Positioning” Definition</a:t>
            </a:r>
          </a:p>
        </p:txBody>
      </p:sp>
      <p:sp>
        <p:nvSpPr>
          <p:cNvPr id="3" name="Content Placeholder 2"/>
          <p:cNvSpPr>
            <a:spLocks noGrp="1"/>
          </p:cNvSpPr>
          <p:nvPr>
            <p:ph idx="4294967295"/>
          </p:nvPr>
        </p:nvSpPr>
        <p:spPr>
          <a:xfrm>
            <a:off x="3806825" y="2984286"/>
            <a:ext cx="16946880" cy="3000033"/>
          </a:xfrm>
        </p:spPr>
        <p:txBody>
          <a:bodyPr>
            <a:normAutofit/>
          </a:bodyPr>
          <a:lstStyle/>
          <a:p>
            <a:r>
              <a:rPr lang="en-US" sz="3600" dirty="0"/>
              <a:t>Brand positionings are define a single-minded reason why someone should buy your product</a:t>
            </a:r>
          </a:p>
          <a:p>
            <a:endParaRPr lang="en-US" sz="3600" dirty="0"/>
          </a:p>
          <a:p>
            <a:r>
              <a:rPr lang="en-US" sz="3600" dirty="0"/>
              <a:t>Positionings should be more detailed than working concepts, including, at the very least:</a:t>
            </a:r>
          </a:p>
        </p:txBody>
      </p:sp>
      <p:sp>
        <p:nvSpPr>
          <p:cNvPr id="14" name="TextBox 13"/>
          <p:cNvSpPr txBox="1"/>
          <p:nvPr/>
        </p:nvSpPr>
        <p:spPr>
          <a:xfrm>
            <a:off x="3959225" y="6696075"/>
            <a:ext cx="2743200" cy="523220"/>
          </a:xfrm>
          <a:prstGeom prst="rect">
            <a:avLst/>
          </a:prstGeom>
          <a:noFill/>
        </p:spPr>
        <p:txBody>
          <a:bodyPr wrap="square" rtlCol="0">
            <a:spAutoFit/>
          </a:bodyPr>
          <a:lstStyle/>
          <a:p>
            <a:pPr algn="ctr"/>
            <a:r>
              <a:rPr lang="en-US" sz="2800" b="1" dirty="0"/>
              <a:t>Target</a:t>
            </a:r>
          </a:p>
        </p:txBody>
      </p:sp>
      <p:sp>
        <p:nvSpPr>
          <p:cNvPr id="15" name="TextBox 14"/>
          <p:cNvSpPr txBox="1"/>
          <p:nvPr/>
        </p:nvSpPr>
        <p:spPr>
          <a:xfrm>
            <a:off x="8226425" y="6696076"/>
            <a:ext cx="2895600" cy="523220"/>
          </a:xfrm>
          <a:prstGeom prst="rect">
            <a:avLst/>
          </a:prstGeom>
          <a:noFill/>
        </p:spPr>
        <p:txBody>
          <a:bodyPr wrap="square" rtlCol="0">
            <a:spAutoFit/>
          </a:bodyPr>
          <a:lstStyle/>
          <a:p>
            <a:pPr algn="ctr"/>
            <a:r>
              <a:rPr lang="en-US" sz="2800" b="1" dirty="0"/>
              <a:t>Brand Position</a:t>
            </a:r>
          </a:p>
        </p:txBody>
      </p:sp>
      <p:sp>
        <p:nvSpPr>
          <p:cNvPr id="16" name="TextBox 15"/>
          <p:cNvSpPr txBox="1"/>
          <p:nvPr/>
        </p:nvSpPr>
        <p:spPr>
          <a:xfrm>
            <a:off x="12950825" y="6677541"/>
            <a:ext cx="2743200" cy="523220"/>
          </a:xfrm>
          <a:prstGeom prst="rect">
            <a:avLst/>
          </a:prstGeom>
          <a:noFill/>
        </p:spPr>
        <p:txBody>
          <a:bodyPr wrap="square" rtlCol="0">
            <a:spAutoFit/>
          </a:bodyPr>
          <a:lstStyle/>
          <a:p>
            <a:pPr algn="ctr"/>
            <a:r>
              <a:rPr lang="en-US" sz="2800" b="1" dirty="0"/>
              <a:t>Support</a:t>
            </a:r>
          </a:p>
        </p:txBody>
      </p:sp>
      <p:sp>
        <p:nvSpPr>
          <p:cNvPr id="17" name="TextBox 16"/>
          <p:cNvSpPr txBox="1"/>
          <p:nvPr/>
        </p:nvSpPr>
        <p:spPr>
          <a:xfrm>
            <a:off x="17218025" y="6696076"/>
            <a:ext cx="3657600" cy="523220"/>
          </a:xfrm>
          <a:prstGeom prst="rect">
            <a:avLst/>
          </a:prstGeom>
          <a:noFill/>
        </p:spPr>
        <p:txBody>
          <a:bodyPr wrap="square" rtlCol="0">
            <a:spAutoFit/>
          </a:bodyPr>
          <a:lstStyle/>
          <a:p>
            <a:pPr algn="ctr"/>
            <a:r>
              <a:rPr lang="en-US" sz="2800" b="1" dirty="0"/>
              <a:t>Brand Personality</a:t>
            </a:r>
          </a:p>
        </p:txBody>
      </p:sp>
      <p:sp>
        <p:nvSpPr>
          <p:cNvPr id="18" name="TextBox 17"/>
          <p:cNvSpPr txBox="1"/>
          <p:nvPr/>
        </p:nvSpPr>
        <p:spPr>
          <a:xfrm>
            <a:off x="3806825" y="10963276"/>
            <a:ext cx="3505200" cy="461665"/>
          </a:xfrm>
          <a:prstGeom prst="rect">
            <a:avLst/>
          </a:prstGeom>
          <a:noFill/>
        </p:spPr>
        <p:txBody>
          <a:bodyPr wrap="square" rtlCol="0">
            <a:spAutoFit/>
          </a:bodyPr>
          <a:lstStyle/>
          <a:p>
            <a:r>
              <a:rPr lang="en-US" sz="2400" i="1" dirty="0"/>
              <a:t>Who are we selling to?</a:t>
            </a:r>
          </a:p>
        </p:txBody>
      </p:sp>
      <p:sp>
        <p:nvSpPr>
          <p:cNvPr id="19" name="TextBox 18"/>
          <p:cNvSpPr txBox="1"/>
          <p:nvPr/>
        </p:nvSpPr>
        <p:spPr>
          <a:xfrm>
            <a:off x="7921625" y="10963275"/>
            <a:ext cx="3657600" cy="1569660"/>
          </a:xfrm>
          <a:prstGeom prst="rect">
            <a:avLst/>
          </a:prstGeom>
          <a:noFill/>
        </p:spPr>
        <p:txBody>
          <a:bodyPr wrap="square" rtlCol="0">
            <a:spAutoFit/>
          </a:bodyPr>
          <a:lstStyle/>
          <a:p>
            <a:r>
              <a:rPr lang="en-US" sz="2400" i="1" dirty="0"/>
              <a:t>Why should they buy? Emotionally driven, proprietary, motivating and relevant</a:t>
            </a:r>
          </a:p>
        </p:txBody>
      </p:sp>
      <p:sp>
        <p:nvSpPr>
          <p:cNvPr id="20" name="TextBox 19"/>
          <p:cNvSpPr txBox="1"/>
          <p:nvPr/>
        </p:nvSpPr>
        <p:spPr>
          <a:xfrm>
            <a:off x="12493625" y="10963275"/>
            <a:ext cx="3657600" cy="830997"/>
          </a:xfrm>
          <a:prstGeom prst="rect">
            <a:avLst/>
          </a:prstGeom>
          <a:noFill/>
        </p:spPr>
        <p:txBody>
          <a:bodyPr wrap="square" rtlCol="0">
            <a:spAutoFit/>
          </a:bodyPr>
          <a:lstStyle/>
          <a:p>
            <a:r>
              <a:rPr lang="en-US" sz="2400" i="1" dirty="0"/>
              <a:t>Tangible and emotional support points</a:t>
            </a:r>
          </a:p>
        </p:txBody>
      </p:sp>
      <p:sp>
        <p:nvSpPr>
          <p:cNvPr id="21" name="TextBox 20"/>
          <p:cNvSpPr txBox="1"/>
          <p:nvPr/>
        </p:nvSpPr>
        <p:spPr>
          <a:xfrm>
            <a:off x="17218025" y="10963277"/>
            <a:ext cx="3657600" cy="1569660"/>
          </a:xfrm>
          <a:prstGeom prst="rect">
            <a:avLst/>
          </a:prstGeom>
          <a:noFill/>
        </p:spPr>
        <p:txBody>
          <a:bodyPr wrap="square" rtlCol="0">
            <a:spAutoFit/>
          </a:bodyPr>
          <a:lstStyle/>
          <a:p>
            <a:r>
              <a:rPr lang="en-US" sz="2400" i="1" dirty="0"/>
              <a:t>How should the brand </a:t>
            </a:r>
            <a:r>
              <a:rPr lang="en-US" sz="2400" b="1" i="1" dirty="0"/>
              <a:t>feel</a:t>
            </a:r>
            <a:r>
              <a:rPr lang="en-US" sz="2400" i="1" dirty="0"/>
              <a:t> to the target?  </a:t>
            </a:r>
          </a:p>
          <a:p>
            <a:r>
              <a:rPr lang="en-US" sz="2400" i="1" dirty="0"/>
              <a:t>Who are what would it be if it came to life?</a:t>
            </a:r>
          </a:p>
        </p:txBody>
      </p:sp>
      <p:pic>
        <p:nvPicPr>
          <p:cNvPr id="22" name="Image 21" descr="brand positioning.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06825" y="7927467"/>
            <a:ext cx="16946880" cy="2883408"/>
          </a:xfrm>
          <a:prstGeom prst="rect">
            <a:avLst/>
          </a:prstGeom>
        </p:spPr>
      </p:pic>
    </p:spTree>
    <p:extLst>
      <p:ext uri="{BB962C8B-B14F-4D97-AF65-F5344CB8AC3E}">
        <p14:creationId xmlns:p14="http://schemas.microsoft.com/office/powerpoint/2010/main" val="1391403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rot="5400000">
            <a:off x="20671686" y="6492875"/>
            <a:ext cx="5484812" cy="730250"/>
          </a:xfrm>
        </p:spPr>
        <p:txBody>
          <a:bodyPr/>
          <a:lstStyle/>
          <a:p>
            <a:fld id="{D6134D00-B15B-411C-8477-D43FAC9294DF}" type="slidenum">
              <a:rPr lang="en-US" smtClean="0"/>
              <a:pPr/>
              <a:t>13</a:t>
            </a:fld>
            <a:endParaRPr lang="en-US" dirty="0"/>
          </a:p>
        </p:txBody>
      </p:sp>
      <p:sp>
        <p:nvSpPr>
          <p:cNvPr id="2" name="Title 1"/>
          <p:cNvSpPr>
            <a:spLocks noGrp="1"/>
          </p:cNvSpPr>
          <p:nvPr>
            <p:ph type="title" idx="4294967295"/>
          </p:nvPr>
        </p:nvSpPr>
        <p:spPr>
          <a:xfrm>
            <a:off x="9002713" y="762000"/>
            <a:ext cx="6372225" cy="1066800"/>
          </a:xfrm>
        </p:spPr>
        <p:txBody>
          <a:bodyPr/>
          <a:lstStyle/>
          <a:p>
            <a:pPr algn="ctr"/>
            <a:r>
              <a:rPr lang="en-US" sz="4800" b="1" dirty="0"/>
              <a:t>Positioning Example</a:t>
            </a:r>
          </a:p>
        </p:txBody>
      </p:sp>
      <p:sp>
        <p:nvSpPr>
          <p:cNvPr id="3" name="Content Placeholder 2"/>
          <p:cNvSpPr>
            <a:spLocks noGrp="1"/>
          </p:cNvSpPr>
          <p:nvPr>
            <p:ph idx="4294967295"/>
          </p:nvPr>
        </p:nvSpPr>
        <p:spPr>
          <a:xfrm>
            <a:off x="1057275" y="2085975"/>
            <a:ext cx="9177622" cy="11172825"/>
          </a:xfrm>
        </p:spPr>
        <p:txBody>
          <a:bodyPr>
            <a:normAutofit fontScale="85000" lnSpcReduction="10000"/>
          </a:bodyPr>
          <a:lstStyle/>
          <a:p>
            <a:pPr marL="0" indent="0" algn="just">
              <a:buNone/>
            </a:pPr>
            <a:r>
              <a:rPr lang="en-US" sz="3900" b="1" dirty="0">
                <a:solidFill>
                  <a:srgbClr val="009693"/>
                </a:solidFill>
                <a:latin typeface="Arial" charset="0"/>
              </a:rPr>
              <a:t>Brand Position:</a:t>
            </a:r>
          </a:p>
          <a:p>
            <a:pPr marL="231776" indent="-231776">
              <a:buNone/>
            </a:pPr>
            <a:endParaRPr lang="en-US" sz="3900" b="1" dirty="0">
              <a:solidFill>
                <a:srgbClr val="0000FF"/>
              </a:solidFill>
              <a:latin typeface="Arial" charset="0"/>
            </a:endParaRPr>
          </a:p>
          <a:p>
            <a:r>
              <a:rPr lang="en-US" sz="3900" b="1" dirty="0">
                <a:latin typeface="Arial" charset="0"/>
              </a:rPr>
              <a:t>Troy Adams Designs:</a:t>
            </a:r>
            <a:r>
              <a:rPr lang="en-US" sz="3900" dirty="0">
                <a:latin typeface="Arial" charset="0"/>
              </a:rPr>
              <a:t>  </a:t>
            </a:r>
            <a:r>
              <a:rPr lang="en-US" sz="3900" i="1" dirty="0">
                <a:latin typeface="Arial" charset="0"/>
                <a:ea typeface="ＭＳ Ｐゴシック" charset="0"/>
              </a:rPr>
              <a:t>The creators of </a:t>
            </a:r>
            <a:r>
              <a:rPr lang="en-US" sz="3900" b="1" i="1" dirty="0">
                <a:latin typeface="Arial" charset="0"/>
                <a:ea typeface="ＭＳ Ｐゴシック" charset="0"/>
              </a:rPr>
              <a:t>Fusion Design</a:t>
            </a:r>
            <a:r>
              <a:rPr lang="en-US" sz="3900" i="1" dirty="0">
                <a:latin typeface="Arial" charset="0"/>
                <a:ea typeface="ＭＳ Ｐゴシック" charset="0"/>
              </a:rPr>
              <a:t>, incorporating Asian, European and American design sensibilities to create home environments that express your personal style effortlessly.</a:t>
            </a:r>
          </a:p>
          <a:p>
            <a:pPr marL="0" lvl="1" indent="0">
              <a:buNone/>
            </a:pPr>
            <a:endParaRPr lang="en-US" sz="3900" b="1" dirty="0">
              <a:solidFill>
                <a:srgbClr val="0000FF"/>
              </a:solidFill>
              <a:latin typeface="Arial" charset="0"/>
            </a:endParaRPr>
          </a:p>
          <a:p>
            <a:pPr marL="0" lvl="1" indent="0">
              <a:buNone/>
            </a:pPr>
            <a:r>
              <a:rPr lang="en-US" sz="3900" b="1" dirty="0">
                <a:solidFill>
                  <a:srgbClr val="009693"/>
                </a:solidFill>
                <a:latin typeface="Arial" charset="0"/>
              </a:rPr>
              <a:t>Support</a:t>
            </a:r>
          </a:p>
          <a:p>
            <a:pPr marL="0" lvl="1" indent="0">
              <a:buNone/>
            </a:pPr>
            <a:endParaRPr lang="en-US" sz="3900" b="1" dirty="0">
              <a:solidFill>
                <a:srgbClr val="009693"/>
              </a:solidFill>
              <a:latin typeface="Arial" charset="0"/>
            </a:endParaRPr>
          </a:p>
          <a:p>
            <a:pPr marL="231776" indent="-231776"/>
            <a:r>
              <a:rPr lang="en-US" sz="3900" dirty="0">
                <a:latin typeface="Arial" charset="0"/>
              </a:rPr>
              <a:t>Troy</a:t>
            </a:r>
            <a:r>
              <a:rPr lang="ja-JP" altLang="en-US" sz="3900" dirty="0">
                <a:latin typeface="Arial" charset="0"/>
              </a:rPr>
              <a:t>’</a:t>
            </a:r>
            <a:r>
              <a:rPr lang="en-US" sz="3900" dirty="0">
                <a:latin typeface="Arial" charset="0"/>
              </a:rPr>
              <a:t>s roots in Hawaii, the essence of </a:t>
            </a:r>
            <a:r>
              <a:rPr lang="ja-JP" altLang="en-US" sz="3900" dirty="0">
                <a:latin typeface="Arial" charset="0"/>
              </a:rPr>
              <a:t>“</a:t>
            </a:r>
            <a:r>
              <a:rPr lang="en-US" sz="3900" dirty="0">
                <a:latin typeface="Arial" charset="0"/>
              </a:rPr>
              <a:t>fusion</a:t>
            </a:r>
            <a:r>
              <a:rPr lang="ja-JP" altLang="en-US" sz="3900" dirty="0">
                <a:latin typeface="Arial" charset="0"/>
              </a:rPr>
              <a:t>”</a:t>
            </a:r>
            <a:endParaRPr lang="en-US" sz="3900" dirty="0">
              <a:latin typeface="Arial" charset="0"/>
            </a:endParaRPr>
          </a:p>
          <a:p>
            <a:pPr marL="673100" lvl="1" indent="-225426"/>
            <a:r>
              <a:rPr lang="en-US" sz="3900" dirty="0">
                <a:latin typeface="Arial" charset="0"/>
                <a:ea typeface="ＭＳ Ｐゴシック" charset="0"/>
              </a:rPr>
              <a:t>East meets west, Bringing the outdoors in and the indoors out, The epitome of </a:t>
            </a:r>
            <a:r>
              <a:rPr lang="ja-JP" altLang="en-US" sz="3900" dirty="0">
                <a:latin typeface="Arial" charset="0"/>
                <a:ea typeface="ＭＳ Ｐゴシック" charset="0"/>
              </a:rPr>
              <a:t>“</a:t>
            </a:r>
            <a:r>
              <a:rPr lang="en-US" sz="3900" dirty="0">
                <a:latin typeface="Arial" charset="0"/>
                <a:ea typeface="ＭＳ Ｐゴシック" charset="0"/>
              </a:rPr>
              <a:t>ease</a:t>
            </a:r>
            <a:r>
              <a:rPr lang="ja-JP" altLang="en-US" sz="3900" dirty="0">
                <a:latin typeface="Arial" charset="0"/>
                <a:ea typeface="ＭＳ Ｐゴシック" charset="0"/>
              </a:rPr>
              <a:t>”</a:t>
            </a:r>
            <a:r>
              <a:rPr lang="en-US" sz="3900" dirty="0">
                <a:latin typeface="Arial" charset="0"/>
                <a:ea typeface="ＭＳ Ｐゴシック" charset="0"/>
              </a:rPr>
              <a:t> and </a:t>
            </a:r>
            <a:r>
              <a:rPr lang="ja-JP" altLang="en-US" sz="3900" dirty="0">
                <a:latin typeface="Arial" charset="0"/>
                <a:ea typeface="ＭＳ Ｐゴシック" charset="0"/>
              </a:rPr>
              <a:t>“</a:t>
            </a:r>
            <a:r>
              <a:rPr lang="en-US" sz="3900" dirty="0">
                <a:latin typeface="Arial" charset="0"/>
                <a:ea typeface="ＭＳ Ｐゴシック" charset="0"/>
              </a:rPr>
              <a:t>effortlessness</a:t>
            </a:r>
            <a:r>
              <a:rPr lang="ja-JP" altLang="en-US" sz="3900" dirty="0">
                <a:latin typeface="Arial" charset="0"/>
                <a:ea typeface="ＭＳ Ｐゴシック" charset="0"/>
              </a:rPr>
              <a:t>”</a:t>
            </a:r>
            <a:endParaRPr lang="fr-FR" altLang="ja-JP" sz="3900" dirty="0">
              <a:latin typeface="Arial" charset="0"/>
              <a:ea typeface="ＭＳ Ｐゴシック" charset="0"/>
            </a:endParaRPr>
          </a:p>
          <a:p>
            <a:pPr marL="673100" lvl="1" indent="-225426"/>
            <a:endParaRPr lang="en-US" sz="3900" dirty="0">
              <a:latin typeface="Arial" charset="0"/>
              <a:ea typeface="ＭＳ Ｐゴシック" charset="0"/>
            </a:endParaRPr>
          </a:p>
          <a:p>
            <a:pPr marL="231776" indent="-231776"/>
            <a:r>
              <a:rPr lang="en-US" sz="3900" dirty="0">
                <a:latin typeface="Arial" charset="0"/>
              </a:rPr>
              <a:t>Flexibility and authority</a:t>
            </a:r>
          </a:p>
          <a:p>
            <a:pPr marL="908050" lvl="1" indent="-330200"/>
            <a:r>
              <a:rPr lang="en-US" sz="3900" dirty="0">
                <a:latin typeface="Arial" charset="0"/>
                <a:ea typeface="ＭＳ Ｐゴシック" charset="0"/>
              </a:rPr>
              <a:t>Traditional or modern, European, Asian or American, we can draw on it all, TAD has the knowledge, creativity and good taste to make design work, no matter what the inspiration</a:t>
            </a:r>
          </a:p>
          <a:p>
            <a:pPr marL="908050" lvl="1" indent="-330200"/>
            <a:endParaRPr lang="en-US" sz="3900" dirty="0">
              <a:latin typeface="Arial" charset="0"/>
              <a:ea typeface="ＭＳ Ｐゴシック" charset="0"/>
            </a:endParaRPr>
          </a:p>
          <a:p>
            <a:pPr marL="231776" indent="-231776"/>
            <a:r>
              <a:rPr lang="en-US" sz="3900" dirty="0">
                <a:latin typeface="Arial" charset="0"/>
              </a:rPr>
              <a:t>Focus on the customer</a:t>
            </a:r>
          </a:p>
          <a:p>
            <a:pPr marL="1038226" lvl="1" indent="-460376"/>
            <a:r>
              <a:rPr lang="en-US" sz="3900" dirty="0">
                <a:latin typeface="Arial" charset="0"/>
                <a:ea typeface="ＭＳ Ｐゴシック" charset="0"/>
              </a:rPr>
              <a:t>TAD as expert, knowledgeable facilitator</a:t>
            </a:r>
            <a:endParaRPr lang="en-US" sz="3600" dirty="0">
              <a:latin typeface="Arial" charset="0"/>
              <a:ea typeface="ＭＳ Ｐゴシック" charset="0"/>
            </a:endParaRPr>
          </a:p>
        </p:txBody>
      </p:sp>
      <p:sp>
        <p:nvSpPr>
          <p:cNvPr id="7" name="TextBox 6"/>
          <p:cNvSpPr txBox="1"/>
          <p:nvPr/>
        </p:nvSpPr>
        <p:spPr>
          <a:xfrm>
            <a:off x="12188825" y="1882054"/>
            <a:ext cx="9423400" cy="1200329"/>
          </a:xfrm>
          <a:prstGeom prst="rect">
            <a:avLst/>
          </a:prstGeom>
          <a:noFill/>
        </p:spPr>
        <p:txBody>
          <a:bodyPr wrap="square" rtlCol="0">
            <a:spAutoFit/>
          </a:bodyPr>
          <a:lstStyle/>
          <a:p>
            <a:pPr algn="ctr"/>
            <a:r>
              <a:rPr lang="en-US" sz="3600" b="1" dirty="0">
                <a:solidFill>
                  <a:srgbClr val="009693"/>
                </a:solidFill>
              </a:rPr>
              <a:t>Brand Personality:</a:t>
            </a:r>
          </a:p>
          <a:p>
            <a:pPr algn="ctr"/>
            <a:r>
              <a:rPr lang="en-US" sz="3600" dirty="0"/>
              <a:t>Jackie Chan meets Giorgio Armani</a:t>
            </a:r>
          </a:p>
        </p:txBody>
      </p:sp>
      <p:sp>
        <p:nvSpPr>
          <p:cNvPr id="10" name="Text Box 19"/>
          <p:cNvSpPr txBox="1">
            <a:spLocks noChangeArrowheads="1"/>
          </p:cNvSpPr>
          <p:nvPr/>
        </p:nvSpPr>
        <p:spPr bwMode="auto">
          <a:xfrm>
            <a:off x="9432177" y="7670557"/>
            <a:ext cx="7938248"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endParaRPr lang="en-US" sz="3600" dirty="0"/>
          </a:p>
        </p:txBody>
      </p:sp>
      <p:sp>
        <p:nvSpPr>
          <p:cNvPr id="11" name="Text Box 20"/>
          <p:cNvSpPr txBox="1">
            <a:spLocks noChangeArrowheads="1"/>
          </p:cNvSpPr>
          <p:nvPr/>
        </p:nvSpPr>
        <p:spPr bwMode="auto">
          <a:xfrm>
            <a:off x="18026416" y="7594445"/>
            <a:ext cx="4572000" cy="5693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4161750" indent="-24161750"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6350" lvl="1" eaLnBrk="1" hangingPunct="1"/>
            <a:r>
              <a:rPr lang="ja-JP" altLang="en-US" i="1" dirty="0"/>
              <a:t>“</a:t>
            </a:r>
            <a:r>
              <a:rPr lang="en-US" sz="2800" i="1" dirty="0"/>
              <a:t>His name (is) a by-word for sleek, exquisite tailoring and taste.</a:t>
            </a:r>
            <a:r>
              <a:rPr lang="ja-JP" altLang="en-US" sz="2800" dirty="0"/>
              <a:t>”</a:t>
            </a:r>
            <a:endParaRPr lang="en-US" sz="2800" dirty="0"/>
          </a:p>
          <a:p>
            <a:pPr lvl="1" eaLnBrk="1" hangingPunct="1"/>
            <a:endParaRPr lang="en-US" sz="2800" i="1" dirty="0"/>
          </a:p>
          <a:p>
            <a:pPr marL="6350" lvl="1" eaLnBrk="1" hangingPunct="1"/>
            <a:r>
              <a:rPr lang="ja-JP" altLang="en-US" sz="2800" i="1" dirty="0"/>
              <a:t>“</a:t>
            </a:r>
            <a:r>
              <a:rPr lang="en-US" sz="2800" i="1" dirty="0"/>
              <a:t>Giorgio Armani likes to explain his thinking about style and design by reference to three golden rules; eliminate the superfluous, emphasize the comfortable and acknowledge the elegance of the uncomplicated.</a:t>
            </a:r>
            <a:r>
              <a:rPr lang="ja-JP" altLang="en-US" sz="2800" i="1" dirty="0"/>
              <a:t>“</a:t>
            </a:r>
            <a:endParaRPr lang="en-US" sz="2800" dirty="0"/>
          </a:p>
        </p:txBody>
      </p:sp>
      <p:sp>
        <p:nvSpPr>
          <p:cNvPr id="12" name="Text Box 28"/>
          <p:cNvSpPr txBox="1">
            <a:spLocks noChangeArrowheads="1"/>
          </p:cNvSpPr>
          <p:nvPr/>
        </p:nvSpPr>
        <p:spPr bwMode="auto">
          <a:xfrm>
            <a:off x="13156265" y="7887636"/>
            <a:ext cx="4419600" cy="48197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336550" indent="-336550" eaLnBrk="1" hangingPunct="1">
              <a:spcBef>
                <a:spcPct val="20000"/>
              </a:spcBef>
              <a:buClr>
                <a:schemeClr val="accent2"/>
              </a:buClr>
              <a:buFontTx/>
              <a:buChar char="•"/>
            </a:pPr>
            <a:r>
              <a:rPr lang="en-US" sz="3200" dirty="0">
                <a:ea typeface="+mn-ea"/>
                <a:cs typeface="+mn-cs"/>
              </a:rPr>
              <a:t>Creative</a:t>
            </a:r>
          </a:p>
          <a:p>
            <a:pPr marL="336550" indent="-336550" eaLnBrk="1" hangingPunct="1">
              <a:spcBef>
                <a:spcPct val="20000"/>
              </a:spcBef>
              <a:buClr>
                <a:schemeClr val="accent2"/>
              </a:buClr>
              <a:buFontTx/>
              <a:buChar char="•"/>
            </a:pPr>
            <a:r>
              <a:rPr lang="en-US" sz="3200" dirty="0">
                <a:ea typeface="+mn-ea"/>
                <a:cs typeface="+mn-cs"/>
              </a:rPr>
              <a:t>At ease</a:t>
            </a:r>
          </a:p>
          <a:p>
            <a:pPr marL="336550" indent="-336550" eaLnBrk="1" hangingPunct="1">
              <a:spcBef>
                <a:spcPct val="20000"/>
              </a:spcBef>
              <a:buClr>
                <a:schemeClr val="accent2"/>
              </a:buClr>
              <a:buFontTx/>
              <a:buChar char="•"/>
            </a:pPr>
            <a:r>
              <a:rPr lang="en-US" sz="3200" dirty="0">
                <a:ea typeface="+mn-ea"/>
                <a:cs typeface="+mn-cs"/>
              </a:rPr>
              <a:t>In control everywhere</a:t>
            </a:r>
          </a:p>
          <a:p>
            <a:pPr marL="336550" indent="-336550" eaLnBrk="1" hangingPunct="1">
              <a:spcBef>
                <a:spcPct val="20000"/>
              </a:spcBef>
              <a:buClr>
                <a:schemeClr val="accent2"/>
              </a:buClr>
              <a:buFontTx/>
              <a:buChar char="•"/>
            </a:pPr>
            <a:r>
              <a:rPr lang="en-US" sz="3200" dirty="0">
                <a:ea typeface="+mn-ea"/>
                <a:cs typeface="+mn-cs"/>
              </a:rPr>
              <a:t>Embraces his environment, adapts, makes it work to his advantage wherever he is, no matter what the situation</a:t>
            </a:r>
          </a:p>
        </p:txBody>
      </p:sp>
      <p:pic>
        <p:nvPicPr>
          <p:cNvPr id="13" name="Image 12" descr="armani.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288000" y="3475711"/>
            <a:ext cx="2813050" cy="3891840"/>
          </a:xfrm>
          <a:prstGeom prst="rect">
            <a:avLst/>
          </a:prstGeom>
        </p:spPr>
      </p:pic>
      <p:pic>
        <p:nvPicPr>
          <p:cNvPr id="14" name="Image 13" descr="jackie chan.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831605" y="3524722"/>
            <a:ext cx="3068920" cy="3793819"/>
          </a:xfrm>
          <a:prstGeom prst="rect">
            <a:avLst/>
          </a:prstGeom>
        </p:spPr>
      </p:pic>
    </p:spTree>
    <p:extLst>
      <p:ext uri="{BB962C8B-B14F-4D97-AF65-F5344CB8AC3E}">
        <p14:creationId xmlns:p14="http://schemas.microsoft.com/office/powerpoint/2010/main" val="891980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Google Shape;573;p79"/>
          <p:cNvSpPr txBox="1">
            <a:spLocks noGrp="1"/>
          </p:cNvSpPr>
          <p:nvPr>
            <p:ph type="sldNum" idx="12"/>
          </p:nvPr>
        </p:nvSpPr>
        <p:spPr>
          <a:xfrm rot="5400000">
            <a:off x="20671686" y="6492875"/>
            <a:ext cx="5484812" cy="73025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A5A5A5"/>
              </a:buClr>
              <a:buSzPts val="875"/>
              <a:buFont typeface="Century Gothic"/>
              <a:buNone/>
            </a:pPr>
            <a:fld id="{00000000-1234-1234-1234-123412341234}" type="slidenum">
              <a:rPr lang="en-US" sz="3500">
                <a:solidFill>
                  <a:srgbClr val="A5A5A5"/>
                </a:solidFill>
                <a:latin typeface="Century Gothic"/>
                <a:ea typeface="Century Gothic"/>
                <a:cs typeface="Century Gothic"/>
                <a:sym typeface="Century Gothic"/>
              </a:rPr>
              <a:t>14</a:t>
            </a:fld>
            <a:endParaRPr sz="3500">
              <a:solidFill>
                <a:srgbClr val="A5A5A5"/>
              </a:solidFill>
              <a:latin typeface="Century Gothic"/>
              <a:ea typeface="Century Gothic"/>
              <a:cs typeface="Century Gothic"/>
              <a:sym typeface="Century Gothic"/>
            </a:endParaRPr>
          </a:p>
        </p:txBody>
      </p:sp>
      <p:sp>
        <p:nvSpPr>
          <p:cNvPr id="574" name="Google Shape;574;p79"/>
          <p:cNvSpPr txBox="1">
            <a:spLocks noGrp="1"/>
          </p:cNvSpPr>
          <p:nvPr>
            <p:ph type="body" idx="1"/>
          </p:nvPr>
        </p:nvSpPr>
        <p:spPr>
          <a:xfrm>
            <a:off x="10555515" y="6310199"/>
            <a:ext cx="11781971" cy="658041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5400"/>
              <a:buFont typeface="Arial"/>
              <a:buNone/>
            </a:pPr>
            <a:r>
              <a:rPr lang="en-US" sz="5400" b="0" i="0" u="none" strike="noStrike" cap="none">
                <a:solidFill>
                  <a:schemeClr val="dk1"/>
                </a:solidFill>
                <a:latin typeface="Century Gothic"/>
                <a:ea typeface="Century Gothic"/>
                <a:cs typeface="Century Gothic"/>
                <a:sym typeface="Century Gothic"/>
              </a:rPr>
              <a:t>Jeff Hirsch</a:t>
            </a:r>
            <a:endParaRPr/>
          </a:p>
          <a:p>
            <a:pPr marL="0" marR="0" lvl="0" indent="0" algn="l" rtl="0">
              <a:lnSpc>
                <a:spcPct val="100000"/>
              </a:lnSpc>
              <a:spcBef>
                <a:spcPts val="1200"/>
              </a:spcBef>
              <a:spcAft>
                <a:spcPts val="0"/>
              </a:spcAft>
              <a:buClr>
                <a:schemeClr val="dk1"/>
              </a:buClr>
              <a:buSzPts val="5400"/>
              <a:buFont typeface="Arial"/>
              <a:buNone/>
            </a:pPr>
            <a:r>
              <a:rPr lang="en-US" sz="5400" b="0" i="0" u="none" strike="noStrike" cap="none">
                <a:solidFill>
                  <a:schemeClr val="dk1"/>
                </a:solidFill>
                <a:latin typeface="Century Gothic"/>
                <a:ea typeface="Century Gothic"/>
                <a:cs typeface="Century Gothic"/>
                <a:sym typeface="Century Gothic"/>
              </a:rPr>
              <a:t>The Right Brain Studio</a:t>
            </a:r>
            <a:endParaRPr/>
          </a:p>
          <a:p>
            <a:pPr marL="0" marR="0" lvl="0" indent="0" algn="l" rtl="0">
              <a:lnSpc>
                <a:spcPct val="100000"/>
              </a:lnSpc>
              <a:spcBef>
                <a:spcPts val="1200"/>
              </a:spcBef>
              <a:spcAft>
                <a:spcPts val="0"/>
              </a:spcAft>
              <a:buClr>
                <a:schemeClr val="dk1"/>
              </a:buClr>
              <a:buSzPts val="5400"/>
              <a:buFont typeface="Arial"/>
              <a:buNone/>
            </a:pPr>
            <a:r>
              <a:rPr lang="en-US" sz="5400" b="0" i="0" u="none" strike="noStrike" cap="none">
                <a:solidFill>
                  <a:schemeClr val="dk1"/>
                </a:solidFill>
                <a:latin typeface="Century Gothic"/>
                <a:ea typeface="Century Gothic"/>
                <a:cs typeface="Century Gothic"/>
                <a:sym typeface="Century Gothic"/>
              </a:rPr>
              <a:t>818-400-7922</a:t>
            </a:r>
            <a:endParaRPr/>
          </a:p>
          <a:p>
            <a:pPr marL="0" marR="0" lvl="0" indent="0" algn="l" rtl="0">
              <a:lnSpc>
                <a:spcPct val="100000"/>
              </a:lnSpc>
              <a:spcBef>
                <a:spcPts val="1200"/>
              </a:spcBef>
              <a:spcAft>
                <a:spcPts val="0"/>
              </a:spcAft>
              <a:buClr>
                <a:schemeClr val="dk1"/>
              </a:buClr>
              <a:buSzPts val="5400"/>
              <a:buFont typeface="Arial"/>
              <a:buNone/>
            </a:pPr>
            <a:r>
              <a:rPr lang="en-US" sz="5400" b="0" i="0" u="sng" strike="noStrike" cap="none">
                <a:solidFill>
                  <a:schemeClr val="hlink"/>
                </a:solidFill>
                <a:latin typeface="Century Gothic"/>
                <a:ea typeface="Century Gothic"/>
                <a:cs typeface="Century Gothic"/>
                <a:sym typeface="Century Gothic"/>
                <a:hlinkClick r:id="rId3"/>
              </a:rPr>
              <a:t>jhirsch@therightbrainstudio.com</a:t>
            </a:r>
            <a:endParaRPr/>
          </a:p>
          <a:p>
            <a:pPr marL="0" marR="0" lvl="0" indent="0" algn="l" rtl="0">
              <a:lnSpc>
                <a:spcPct val="100000"/>
              </a:lnSpc>
              <a:spcBef>
                <a:spcPts val="1200"/>
              </a:spcBef>
              <a:spcAft>
                <a:spcPts val="0"/>
              </a:spcAft>
              <a:buClr>
                <a:schemeClr val="dk1"/>
              </a:buClr>
              <a:buSzPts val="5400"/>
              <a:buFont typeface="Arial"/>
              <a:buNone/>
            </a:pPr>
            <a:r>
              <a:rPr lang="en-US" sz="5400" b="0" i="0" u="sng" strike="noStrike" cap="none">
                <a:solidFill>
                  <a:schemeClr val="hlink"/>
                </a:solidFill>
                <a:latin typeface="Century Gothic"/>
                <a:ea typeface="Century Gothic"/>
                <a:cs typeface="Century Gothic"/>
                <a:sym typeface="Century Gothic"/>
                <a:hlinkClick r:id="rId4"/>
              </a:rPr>
              <a:t>www.therightbrainstudio.com</a:t>
            </a:r>
            <a:endParaRPr/>
          </a:p>
          <a:p>
            <a:pPr marL="0" marR="0" lvl="0" indent="0" algn="l" rtl="0">
              <a:lnSpc>
                <a:spcPct val="100000"/>
              </a:lnSpc>
              <a:spcBef>
                <a:spcPts val="1200"/>
              </a:spcBef>
              <a:spcAft>
                <a:spcPts val="0"/>
              </a:spcAft>
              <a:buClr>
                <a:schemeClr val="dk1"/>
              </a:buClr>
              <a:buSzPts val="5400"/>
              <a:buFont typeface="Arial"/>
              <a:buNone/>
            </a:pPr>
            <a:endParaRPr sz="5400" b="0" i="0" u="none" strike="noStrike" cap="none">
              <a:solidFill>
                <a:schemeClr val="dk1"/>
              </a:solidFill>
              <a:latin typeface="Century Gothic"/>
              <a:ea typeface="Century Gothic"/>
              <a:cs typeface="Century Gothic"/>
              <a:sym typeface="Century Gothic"/>
            </a:endParaRPr>
          </a:p>
          <a:p>
            <a:pPr marL="0" marR="0" lvl="0" indent="0" algn="l" rtl="0">
              <a:lnSpc>
                <a:spcPct val="100000"/>
              </a:lnSpc>
              <a:spcBef>
                <a:spcPts val="1200"/>
              </a:spcBef>
              <a:spcAft>
                <a:spcPts val="0"/>
              </a:spcAft>
              <a:buClr>
                <a:schemeClr val="dk1"/>
              </a:buClr>
              <a:buSzPts val="5400"/>
              <a:buFont typeface="Arial"/>
              <a:buNone/>
            </a:pPr>
            <a:endParaRPr sz="5400" b="0" i="0" u="none" strike="noStrike" cap="none">
              <a:solidFill>
                <a:schemeClr val="dk1"/>
              </a:solidFill>
              <a:latin typeface="Century Gothic"/>
              <a:ea typeface="Century Gothic"/>
              <a:cs typeface="Century Gothic"/>
              <a:sym typeface="Century Gothic"/>
            </a:endParaRPr>
          </a:p>
        </p:txBody>
      </p:sp>
      <p:sp>
        <p:nvSpPr>
          <p:cNvPr id="575" name="Google Shape;575;p79"/>
          <p:cNvSpPr txBox="1">
            <a:spLocks noGrp="1"/>
          </p:cNvSpPr>
          <p:nvPr>
            <p:ph type="body" idx="2"/>
          </p:nvPr>
        </p:nvSpPr>
        <p:spPr>
          <a:xfrm>
            <a:off x="2298700" y="2646947"/>
            <a:ext cx="5930900" cy="839804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5400"/>
              <a:buFont typeface="Arial"/>
              <a:buNone/>
            </a:pPr>
            <a:r>
              <a:rPr lang="en-US" sz="5400" b="1" i="0" u="none" strike="noStrike" cap="none">
                <a:solidFill>
                  <a:schemeClr val="dk1"/>
                </a:solidFill>
                <a:latin typeface="Century Gothic"/>
                <a:ea typeface="Century Gothic"/>
                <a:cs typeface="Century Gothic"/>
                <a:sym typeface="Century Gothic"/>
              </a:rPr>
              <a:t>Contact</a:t>
            </a:r>
            <a:endParaRPr/>
          </a:p>
        </p:txBody>
      </p:sp>
      <p:pic>
        <p:nvPicPr>
          <p:cNvPr id="576" name="Google Shape;576;p79"/>
          <p:cNvPicPr preferRelativeResize="0"/>
          <p:nvPr/>
        </p:nvPicPr>
        <p:blipFill rotWithShape="1">
          <a:blip r:embed="rId5">
            <a:alphaModFix/>
          </a:blip>
          <a:srcRect/>
          <a:stretch/>
        </p:blipFill>
        <p:spPr>
          <a:xfrm>
            <a:off x="12422414" y="938383"/>
            <a:ext cx="5112471" cy="5112471"/>
          </a:xfrm>
          <a:prstGeom prst="rect">
            <a:avLst/>
          </a:prstGeom>
          <a:noFill/>
          <a:ln>
            <a:noFill/>
          </a:ln>
        </p:spPr>
      </p:pic>
    </p:spTree>
    <p:extLst>
      <p:ext uri="{BB962C8B-B14F-4D97-AF65-F5344CB8AC3E}">
        <p14:creationId xmlns:p14="http://schemas.microsoft.com/office/powerpoint/2010/main" val="1845519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1</a:t>
            </a:fld>
            <a:endParaRPr lang="en-US" dirty="0"/>
          </a:p>
        </p:txBody>
      </p:sp>
      <p:sp>
        <p:nvSpPr>
          <p:cNvPr id="3" name="Content Placeholder 2"/>
          <p:cNvSpPr>
            <a:spLocks noGrp="1"/>
          </p:cNvSpPr>
          <p:nvPr>
            <p:ph idx="4294967295"/>
          </p:nvPr>
        </p:nvSpPr>
        <p:spPr>
          <a:xfrm>
            <a:off x="9375287" y="6324600"/>
            <a:ext cx="5627077" cy="1066800"/>
          </a:xfrm>
        </p:spPr>
        <p:txBody>
          <a:bodyPr>
            <a:normAutofit/>
          </a:bodyPr>
          <a:lstStyle/>
          <a:p>
            <a:pPr marL="0" indent="0" algn="ctr">
              <a:buNone/>
            </a:pPr>
            <a:r>
              <a:rPr lang="en-US" sz="5400" b="1" dirty="0"/>
              <a:t>The 4 Keys</a:t>
            </a:r>
          </a:p>
        </p:txBody>
      </p:sp>
    </p:spTree>
    <p:extLst>
      <p:ext uri="{BB962C8B-B14F-4D97-AF65-F5344CB8AC3E}">
        <p14:creationId xmlns:p14="http://schemas.microsoft.com/office/powerpoint/2010/main" val="25723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2</a:t>
            </a:fld>
            <a:endParaRPr lang="en-US" dirty="0"/>
          </a:p>
        </p:txBody>
      </p:sp>
      <p:sp>
        <p:nvSpPr>
          <p:cNvPr id="2" name="Title 1"/>
          <p:cNvSpPr>
            <a:spLocks noGrp="1"/>
          </p:cNvSpPr>
          <p:nvPr>
            <p:ph type="title" idx="4294967295"/>
          </p:nvPr>
        </p:nvSpPr>
        <p:spPr>
          <a:xfrm>
            <a:off x="11194771" y="773724"/>
            <a:ext cx="7005583" cy="1560878"/>
          </a:xfrm>
        </p:spPr>
        <p:txBody>
          <a:bodyPr/>
          <a:lstStyle/>
          <a:p>
            <a:r>
              <a:rPr lang="en-US" sz="4800" b="1" dirty="0"/>
              <a:t>You Gotta Have Heart</a:t>
            </a:r>
          </a:p>
        </p:txBody>
      </p:sp>
      <p:sp>
        <p:nvSpPr>
          <p:cNvPr id="3" name="Content Placeholder 2"/>
          <p:cNvSpPr>
            <a:spLocks noGrp="1"/>
          </p:cNvSpPr>
          <p:nvPr>
            <p:ph idx="4294967295"/>
          </p:nvPr>
        </p:nvSpPr>
        <p:spPr>
          <a:xfrm>
            <a:off x="8253046" y="2461844"/>
            <a:ext cx="14173200" cy="10515600"/>
          </a:xfrm>
        </p:spPr>
        <p:txBody>
          <a:bodyPr>
            <a:normAutofit/>
          </a:bodyPr>
          <a:lstStyle/>
          <a:p>
            <a:pPr>
              <a:spcBef>
                <a:spcPts val="0"/>
              </a:spcBef>
              <a:spcAft>
                <a:spcPts val="2400"/>
              </a:spcAft>
            </a:pPr>
            <a:r>
              <a:rPr lang="en-US" sz="3600" dirty="0"/>
              <a:t>Any product or service hoping to be successful has to provide some tangible benefit. Smoke and mirrors might get someone to try it once, but if the experience doesn’t deliver, that’s that.</a:t>
            </a:r>
          </a:p>
          <a:p>
            <a:pPr>
              <a:spcBef>
                <a:spcPts val="0"/>
              </a:spcBef>
              <a:spcAft>
                <a:spcPts val="2400"/>
              </a:spcAft>
            </a:pPr>
            <a:r>
              <a:rPr lang="en-US" sz="3600" dirty="0"/>
              <a:t>But making a great product is the cost of entry. If you’re a restaurant, you better have great food. If you make deodorant, it better smell good and work effectively.</a:t>
            </a:r>
          </a:p>
          <a:p>
            <a:pPr>
              <a:spcBef>
                <a:spcPts val="0"/>
              </a:spcBef>
              <a:spcAft>
                <a:spcPts val="2400"/>
              </a:spcAft>
            </a:pPr>
            <a:r>
              <a:rPr lang="en-US" sz="3600" dirty="0"/>
              <a:t>Technology may be proprietary, but it might not be for long.  Regardless, a timeless, emotional benefit will always trump functionality.</a:t>
            </a:r>
          </a:p>
          <a:p>
            <a:pPr>
              <a:spcBef>
                <a:spcPts val="0"/>
              </a:spcBef>
              <a:spcAft>
                <a:spcPts val="2400"/>
              </a:spcAft>
            </a:pPr>
            <a:r>
              <a:rPr lang="en-US" sz="3600" dirty="0"/>
              <a:t>We all know about the “badge value” of brands and how they need to strike a responsive chord on a deep emotional level in order to stand apart from competition. Yet marketers often think that the magic doesn’t happen until the package is designed or the ad is made. Not true!</a:t>
            </a:r>
          </a:p>
          <a:p>
            <a:pPr>
              <a:spcBef>
                <a:spcPts val="0"/>
              </a:spcBef>
              <a:spcAft>
                <a:spcPts val="2400"/>
              </a:spcAft>
            </a:pPr>
            <a:r>
              <a:rPr lang="en-US" sz="3600" dirty="0"/>
              <a:t>Great execution can and should bring the magic to life, but the magic has to start with the idea, the concept, the brand promise. </a:t>
            </a:r>
          </a:p>
        </p:txBody>
      </p:sp>
      <p:pic>
        <p:nvPicPr>
          <p:cNvPr id="11" name="Image 10" descr="ray.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62208" y="2461845"/>
            <a:ext cx="6021525" cy="9542586"/>
          </a:xfrm>
          <a:prstGeom prst="rect">
            <a:avLst/>
          </a:prstGeom>
        </p:spPr>
      </p:pic>
    </p:spTree>
    <p:extLst>
      <p:ext uri="{BB962C8B-B14F-4D97-AF65-F5344CB8AC3E}">
        <p14:creationId xmlns:p14="http://schemas.microsoft.com/office/powerpoint/2010/main" val="316696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3</a:t>
            </a:fld>
            <a:endParaRPr lang="en-US" dirty="0"/>
          </a:p>
        </p:txBody>
      </p:sp>
      <p:sp>
        <p:nvSpPr>
          <p:cNvPr id="2" name="Title 1"/>
          <p:cNvSpPr>
            <a:spLocks noGrp="1"/>
          </p:cNvSpPr>
          <p:nvPr>
            <p:ph type="title" idx="4294967295"/>
          </p:nvPr>
        </p:nvSpPr>
        <p:spPr>
          <a:xfrm>
            <a:off x="12188825" y="635000"/>
            <a:ext cx="7366000" cy="1558925"/>
          </a:xfrm>
        </p:spPr>
        <p:txBody>
          <a:bodyPr/>
          <a:lstStyle/>
          <a:p>
            <a:r>
              <a:rPr lang="en-US" sz="4800" b="1" dirty="0"/>
              <a:t>Define Your Difference</a:t>
            </a:r>
          </a:p>
        </p:txBody>
      </p:sp>
      <p:sp>
        <p:nvSpPr>
          <p:cNvPr id="3" name="Content Placeholder 2"/>
          <p:cNvSpPr>
            <a:spLocks noGrp="1"/>
          </p:cNvSpPr>
          <p:nvPr>
            <p:ph idx="4294967295"/>
          </p:nvPr>
        </p:nvSpPr>
        <p:spPr>
          <a:xfrm>
            <a:off x="8875767" y="2463800"/>
            <a:ext cx="14173200" cy="10515600"/>
          </a:xfrm>
        </p:spPr>
        <p:txBody>
          <a:bodyPr>
            <a:normAutofit/>
          </a:bodyPr>
          <a:lstStyle/>
          <a:p>
            <a:pPr>
              <a:spcBef>
                <a:spcPts val="0"/>
              </a:spcBef>
              <a:spcAft>
                <a:spcPts val="2400"/>
              </a:spcAft>
            </a:pPr>
            <a:r>
              <a:rPr lang="en-US" sz="3600" dirty="0"/>
              <a:t>Tell people why your unique point of difference and avoid “Your Product Here” concepts at all costs.</a:t>
            </a:r>
          </a:p>
          <a:p>
            <a:pPr>
              <a:spcBef>
                <a:spcPts val="0"/>
              </a:spcBef>
              <a:spcAft>
                <a:spcPts val="2400"/>
              </a:spcAft>
            </a:pPr>
            <a:r>
              <a:rPr lang="en-US" sz="3600" dirty="0"/>
              <a:t>It’s amazing how many generic concepts we run across.  While it may be painfully obvious that you have to give people a specific, proprietary reason to buy your product, this often gets lost at the concept stage.</a:t>
            </a:r>
          </a:p>
          <a:p>
            <a:pPr>
              <a:spcBef>
                <a:spcPts val="0"/>
              </a:spcBef>
              <a:spcAft>
                <a:spcPts val="2400"/>
              </a:spcAft>
            </a:pPr>
            <a:r>
              <a:rPr lang="en-US" sz="3600" dirty="0"/>
              <a:t>Consider the following two positions by a prominent, award-winning advertising agency for a food product:</a:t>
            </a:r>
          </a:p>
          <a:p>
            <a:pPr marL="685800" lvl="2">
              <a:spcBef>
                <a:spcPts val="0"/>
              </a:spcBef>
              <a:spcAft>
                <a:spcPts val="2400"/>
              </a:spcAft>
            </a:pPr>
            <a:r>
              <a:rPr lang="en-US" sz="3200" b="1" dirty="0"/>
              <a:t>“Big Flavor” </a:t>
            </a:r>
            <a:r>
              <a:rPr lang="en-US" sz="3200" dirty="0"/>
              <a:t>- If you’re looking for a (product category) that’s full of savory, satisfying flavor, reach for new (product).”</a:t>
            </a:r>
          </a:p>
          <a:p>
            <a:pPr marL="685800" lvl="2">
              <a:spcBef>
                <a:spcPts val="0"/>
              </a:spcBef>
              <a:spcAft>
                <a:spcPts val="2400"/>
              </a:spcAft>
            </a:pPr>
            <a:r>
              <a:rPr lang="en-US" sz="3200" b="1" dirty="0"/>
              <a:t>“Perfectly Portable”</a:t>
            </a:r>
            <a:r>
              <a:rPr lang="en-US" sz="3200" dirty="0"/>
              <a:t> - It seems like more and more meals are being eaten outside the home. That’s why (product) is sure to come in handy.</a:t>
            </a:r>
            <a:endParaRPr lang="en-US" sz="3600" dirty="0"/>
          </a:p>
          <a:p>
            <a:pPr>
              <a:spcBef>
                <a:spcPts val="0"/>
              </a:spcBef>
              <a:spcAft>
                <a:spcPts val="2400"/>
              </a:spcAft>
            </a:pPr>
            <a:r>
              <a:rPr lang="en-US" sz="3600" dirty="0"/>
              <a:t>If you can substitute your product name with any other brand in your category – like you can in these examples -  you have a problem.</a:t>
            </a:r>
          </a:p>
        </p:txBody>
      </p:sp>
      <p:pic>
        <p:nvPicPr>
          <p:cNvPr id="9" name="Image 8" descr="differenc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60794" y="3048000"/>
            <a:ext cx="5730240" cy="8991600"/>
          </a:xfrm>
          <a:prstGeom prst="rect">
            <a:avLst/>
          </a:prstGeom>
        </p:spPr>
      </p:pic>
    </p:spTree>
    <p:extLst>
      <p:ext uri="{BB962C8B-B14F-4D97-AF65-F5344CB8AC3E}">
        <p14:creationId xmlns:p14="http://schemas.microsoft.com/office/powerpoint/2010/main" val="185911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4</a:t>
            </a:fld>
            <a:endParaRPr lang="en-US" dirty="0"/>
          </a:p>
        </p:txBody>
      </p:sp>
      <p:sp>
        <p:nvSpPr>
          <p:cNvPr id="2" name="Title 1"/>
          <p:cNvSpPr>
            <a:spLocks noGrp="1"/>
          </p:cNvSpPr>
          <p:nvPr>
            <p:ph type="title" idx="4294967295"/>
          </p:nvPr>
        </p:nvSpPr>
        <p:spPr>
          <a:xfrm>
            <a:off x="14641567" y="3056636"/>
            <a:ext cx="2641600" cy="1127125"/>
          </a:xfrm>
        </p:spPr>
        <p:txBody>
          <a:bodyPr/>
          <a:lstStyle/>
          <a:p>
            <a:pPr algn="ctr"/>
            <a:r>
              <a:rPr lang="en-US" sz="4800" b="1" dirty="0"/>
              <a:t>Focus</a:t>
            </a:r>
          </a:p>
        </p:txBody>
      </p:sp>
      <p:pic>
        <p:nvPicPr>
          <p:cNvPr id="6" name="Image 5" descr="focus.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08201" y="3048000"/>
            <a:ext cx="5754624" cy="9101328"/>
          </a:xfrm>
          <a:prstGeom prst="rect">
            <a:avLst/>
          </a:prstGeom>
        </p:spPr>
      </p:pic>
      <p:sp>
        <p:nvSpPr>
          <p:cNvPr id="7" name="Content Placeholder 2">
            <a:extLst>
              <a:ext uri="{FF2B5EF4-FFF2-40B4-BE49-F238E27FC236}">
                <a16:creationId xmlns:a16="http://schemas.microsoft.com/office/drawing/2014/main" id="{F68B1414-8E46-2F45-ACF4-49A88CF6FC02}"/>
              </a:ext>
            </a:extLst>
          </p:cNvPr>
          <p:cNvSpPr txBox="1">
            <a:spLocks/>
          </p:cNvSpPr>
          <p:nvPr/>
        </p:nvSpPr>
        <p:spPr>
          <a:xfrm>
            <a:off x="8875767" y="2463800"/>
            <a:ext cx="14173200" cy="10515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2400"/>
              </a:spcAft>
            </a:pPr>
            <a:endParaRPr lang="en-US" sz="3600" dirty="0"/>
          </a:p>
        </p:txBody>
      </p:sp>
      <p:sp>
        <p:nvSpPr>
          <p:cNvPr id="9" name="Content Placeholder 2">
            <a:extLst>
              <a:ext uri="{FF2B5EF4-FFF2-40B4-BE49-F238E27FC236}">
                <a16:creationId xmlns:a16="http://schemas.microsoft.com/office/drawing/2014/main" id="{84399D1E-0218-144A-8200-B3CBDCB78101}"/>
              </a:ext>
            </a:extLst>
          </p:cNvPr>
          <p:cNvSpPr txBox="1">
            <a:spLocks/>
          </p:cNvSpPr>
          <p:nvPr/>
        </p:nvSpPr>
        <p:spPr>
          <a:xfrm>
            <a:off x="8875767" y="4537964"/>
            <a:ext cx="14173200" cy="61214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2400"/>
              </a:spcAft>
            </a:pPr>
            <a:r>
              <a:rPr lang="en-US" sz="3600" dirty="0"/>
              <a:t>Concept loading, or feature overload, is a sure way to kill concepts and cause confusion.</a:t>
            </a:r>
          </a:p>
          <a:p>
            <a:pPr>
              <a:spcBef>
                <a:spcPts val="0"/>
              </a:spcBef>
              <a:spcAft>
                <a:spcPts val="2400"/>
              </a:spcAft>
            </a:pPr>
            <a:r>
              <a:rPr lang="en-US" sz="3600" dirty="0"/>
              <a:t>Our long time design partner, Shikatani Lacroix Design, stresses the importance of what they call “The Blink Factor” when they develop packaging. The goal is to emotionally connect consumers to your brand in “the blink of the eye” when they see your package or logo. Often, this is all the time you’ll ever get.</a:t>
            </a:r>
          </a:p>
          <a:p>
            <a:pPr>
              <a:spcBef>
                <a:spcPts val="0"/>
              </a:spcBef>
              <a:spcAft>
                <a:spcPts val="2400"/>
              </a:spcAft>
            </a:pPr>
            <a:r>
              <a:rPr lang="en-US" sz="3600" dirty="0"/>
              <a:t>Their system of design optimization also works with the printed word. The goal is to maximize “enhancers,” minimize “passengers” and eliminate “detractors.”</a:t>
            </a:r>
          </a:p>
        </p:txBody>
      </p:sp>
    </p:spTree>
    <p:extLst>
      <p:ext uri="{BB962C8B-B14F-4D97-AF65-F5344CB8AC3E}">
        <p14:creationId xmlns:p14="http://schemas.microsoft.com/office/powerpoint/2010/main" val="356206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5</a:t>
            </a:fld>
            <a:endParaRPr lang="en-US" dirty="0"/>
          </a:p>
        </p:txBody>
      </p:sp>
      <p:sp>
        <p:nvSpPr>
          <p:cNvPr id="2" name="Title 1"/>
          <p:cNvSpPr>
            <a:spLocks noGrp="1"/>
          </p:cNvSpPr>
          <p:nvPr>
            <p:ph type="title" idx="4294967295"/>
          </p:nvPr>
        </p:nvSpPr>
        <p:spPr>
          <a:xfrm>
            <a:off x="12795250" y="498475"/>
            <a:ext cx="5791200" cy="1431925"/>
          </a:xfrm>
        </p:spPr>
        <p:txBody>
          <a:bodyPr/>
          <a:lstStyle/>
          <a:p>
            <a:r>
              <a:rPr lang="en-US" sz="4800" b="1" dirty="0"/>
              <a:t>Focus (Continued)</a:t>
            </a:r>
          </a:p>
        </p:txBody>
      </p:sp>
      <p:sp>
        <p:nvSpPr>
          <p:cNvPr id="3" name="Content Placeholder 2"/>
          <p:cNvSpPr>
            <a:spLocks noGrp="1"/>
          </p:cNvSpPr>
          <p:nvPr>
            <p:ph idx="4294967295"/>
          </p:nvPr>
        </p:nvSpPr>
        <p:spPr>
          <a:xfrm>
            <a:off x="8604250" y="2133600"/>
            <a:ext cx="14173200" cy="10515600"/>
          </a:xfrm>
        </p:spPr>
        <p:txBody>
          <a:bodyPr>
            <a:normAutofit/>
          </a:bodyPr>
          <a:lstStyle/>
          <a:p>
            <a:pPr>
              <a:buNone/>
            </a:pPr>
            <a:r>
              <a:rPr lang="en-US" sz="3600" b="1" i="1" dirty="0"/>
              <a:t>“Enhancers” </a:t>
            </a:r>
            <a:r>
              <a:rPr lang="en-US" sz="3600" dirty="0"/>
              <a:t>are packaging elements that bring the core emotional benefit to life. In the case of a written concept, this is a simple, single-minded, emotionally driven benefit.</a:t>
            </a:r>
          </a:p>
          <a:p>
            <a:endParaRPr lang="en-US" sz="3600" dirty="0"/>
          </a:p>
          <a:p>
            <a:pPr>
              <a:buNone/>
            </a:pPr>
            <a:r>
              <a:rPr lang="en-US" sz="3600" b="1" dirty="0"/>
              <a:t>“Passengers” </a:t>
            </a:r>
            <a:r>
              <a:rPr lang="en-US" sz="3600" dirty="0"/>
              <a:t>are necessary on packaging, but they are elements that are “only along for the ride.” A passenger might be “12 fluid ounces” or “non-toxic.” These can almost always be eliminated entirely when testing concepts by including a “base concept” before presenting alternative positioning concepts. The base concept can lay out functional features and other product details.  They they do not have to be repeated in each positioning concept.</a:t>
            </a:r>
          </a:p>
          <a:p>
            <a:pPr marL="0" indent="0">
              <a:buNone/>
            </a:pPr>
            <a:endParaRPr lang="en-US" sz="3600" b="1" i="1" dirty="0"/>
          </a:p>
          <a:p>
            <a:pPr>
              <a:buNone/>
            </a:pPr>
            <a:r>
              <a:rPr lang="en-US" sz="3600" b="1" i="1" dirty="0"/>
              <a:t>“Detractors” </a:t>
            </a:r>
            <a:r>
              <a:rPr lang="en-US" sz="3600" dirty="0"/>
              <a:t>are elements that take away from the core emotional benefit. For example, if the concept focused on a benefit of “fun” or “sociability,” then attempting to add credibility by saying “Great Taste” or longevity (“Since 1876”) would detract from the core essence of the concept</a:t>
            </a:r>
          </a:p>
        </p:txBody>
      </p:sp>
      <p:pic>
        <p:nvPicPr>
          <p:cNvPr id="9" name="Image 8" descr="pepsi.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53641" y="3411109"/>
            <a:ext cx="4249872" cy="7960582"/>
          </a:xfrm>
          <a:prstGeom prst="rect">
            <a:avLst/>
          </a:prstGeom>
        </p:spPr>
      </p:pic>
      <p:cxnSp>
        <p:nvCxnSpPr>
          <p:cNvPr id="15" name="Connecteur droit 14"/>
          <p:cNvCxnSpPr/>
          <p:nvPr/>
        </p:nvCxnSpPr>
        <p:spPr>
          <a:xfrm rot="5400000">
            <a:off x="6169025" y="7696200"/>
            <a:ext cx="5029200" cy="1219200"/>
          </a:xfrm>
          <a:prstGeom prst="line">
            <a:avLst/>
          </a:prstGeom>
          <a:ln>
            <a:solidFill>
              <a:schemeClr val="bg2">
                <a:lumMod val="60000"/>
                <a:lumOff val="40000"/>
              </a:schemeClr>
            </a:solidFill>
            <a:tailEnd type="stealth"/>
          </a:ln>
        </p:spPr>
        <p:style>
          <a:lnRef idx="2">
            <a:schemeClr val="accent4"/>
          </a:lnRef>
          <a:fillRef idx="0">
            <a:schemeClr val="accent4"/>
          </a:fillRef>
          <a:effectRef idx="1">
            <a:schemeClr val="accent4"/>
          </a:effectRef>
          <a:fontRef idx="minor">
            <a:schemeClr val="tx1"/>
          </a:fontRef>
        </p:style>
      </p:cxnSp>
      <p:cxnSp>
        <p:nvCxnSpPr>
          <p:cNvPr id="16" name="Straight Arrow Connector 15">
            <a:extLst>
              <a:ext uri="{FF2B5EF4-FFF2-40B4-BE49-F238E27FC236}">
                <a16:creationId xmlns:a16="http://schemas.microsoft.com/office/drawing/2014/main" id="{DFB7695D-7364-F348-9C3E-8488E90B7381}"/>
              </a:ext>
            </a:extLst>
          </p:cNvPr>
          <p:cNvCxnSpPr>
            <a:cxnSpLocks/>
          </p:cNvCxnSpPr>
          <p:nvPr/>
        </p:nvCxnSpPr>
        <p:spPr>
          <a:xfrm flipH="1">
            <a:off x="5273841" y="2571750"/>
            <a:ext cx="3409784" cy="2636044"/>
          </a:xfrm>
          <a:prstGeom prst="straightConnector1">
            <a:avLst/>
          </a:prstGeom>
          <a:ln>
            <a:solidFill>
              <a:schemeClr val="tx1">
                <a:lumMod val="65000"/>
                <a:lumOff val="3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367E63-B2F3-0744-90FD-AE6BB9B4EF69}"/>
              </a:ext>
            </a:extLst>
          </p:cNvPr>
          <p:cNvCxnSpPr>
            <a:cxnSpLocks/>
          </p:cNvCxnSpPr>
          <p:nvPr/>
        </p:nvCxnSpPr>
        <p:spPr>
          <a:xfrm flipH="1">
            <a:off x="3433191" y="2580696"/>
            <a:ext cx="5250434" cy="5725104"/>
          </a:xfrm>
          <a:prstGeom prst="straightConnector1">
            <a:avLst/>
          </a:prstGeom>
          <a:ln>
            <a:solidFill>
              <a:schemeClr val="tx1">
                <a:lumMod val="65000"/>
                <a:lumOff val="3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2D0CB6B6-FDCD-6146-9214-925D735C8CFF}"/>
              </a:ext>
            </a:extLst>
          </p:cNvPr>
          <p:cNvCxnSpPr>
            <a:cxnSpLocks/>
          </p:cNvCxnSpPr>
          <p:nvPr/>
        </p:nvCxnSpPr>
        <p:spPr>
          <a:xfrm flipH="1">
            <a:off x="5666295" y="4642247"/>
            <a:ext cx="2977643" cy="5467334"/>
          </a:xfrm>
          <a:prstGeom prst="straightConnector1">
            <a:avLst/>
          </a:prstGeom>
          <a:ln>
            <a:solidFill>
              <a:schemeClr val="tx1">
                <a:lumMod val="65000"/>
                <a:lumOff val="35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40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z="2400"/>
              <a:pPr/>
              <a:t>6</a:t>
            </a:fld>
            <a:endParaRPr lang="en-US" sz="2400" dirty="0"/>
          </a:p>
        </p:txBody>
      </p:sp>
      <p:sp>
        <p:nvSpPr>
          <p:cNvPr id="2" name="Title 1"/>
          <p:cNvSpPr>
            <a:spLocks noGrp="1"/>
          </p:cNvSpPr>
          <p:nvPr>
            <p:ph type="title" idx="4294967295"/>
          </p:nvPr>
        </p:nvSpPr>
        <p:spPr>
          <a:xfrm>
            <a:off x="11333924" y="1073150"/>
            <a:ext cx="9409049" cy="1431925"/>
          </a:xfrm>
        </p:spPr>
        <p:txBody>
          <a:bodyPr/>
          <a:lstStyle/>
          <a:p>
            <a:r>
              <a:rPr lang="en-US" sz="4800" b="1" dirty="0"/>
              <a:t>Speak Your Target’s Language</a:t>
            </a:r>
          </a:p>
        </p:txBody>
      </p:sp>
      <p:sp>
        <p:nvSpPr>
          <p:cNvPr id="3" name="Content Placeholder 2"/>
          <p:cNvSpPr>
            <a:spLocks noGrp="1"/>
          </p:cNvSpPr>
          <p:nvPr>
            <p:ph idx="4294967295"/>
          </p:nvPr>
        </p:nvSpPr>
        <p:spPr>
          <a:xfrm>
            <a:off x="8286750" y="2867025"/>
            <a:ext cx="14762217" cy="10648950"/>
          </a:xfrm>
        </p:spPr>
        <p:txBody>
          <a:bodyPr>
            <a:normAutofit fontScale="92500" lnSpcReduction="20000"/>
          </a:bodyPr>
          <a:lstStyle/>
          <a:p>
            <a:pPr>
              <a:lnSpc>
                <a:spcPct val="100000"/>
              </a:lnSpc>
              <a:spcBef>
                <a:spcPts val="0"/>
              </a:spcBef>
              <a:spcAft>
                <a:spcPts val="2400"/>
              </a:spcAft>
            </a:pPr>
            <a:r>
              <a:rPr lang="en-US" sz="3900" dirty="0"/>
              <a:t>It stands to reason that whatever language your consumers speak, you would want to communicate with them in that language.  But all too often, companies are speaking Greek to customers who speak English. Their message isn’t just lost in translation. It’s just lost.</a:t>
            </a:r>
          </a:p>
          <a:p>
            <a:pPr>
              <a:lnSpc>
                <a:spcPct val="100000"/>
              </a:lnSpc>
              <a:spcBef>
                <a:spcPts val="0"/>
              </a:spcBef>
              <a:spcAft>
                <a:spcPts val="2400"/>
              </a:spcAft>
            </a:pPr>
            <a:r>
              <a:rPr lang="en-US" sz="3900" dirty="0"/>
              <a:t>This happens more often than not with technology based products, but the danger exists for packaged goods and other products as well.</a:t>
            </a:r>
          </a:p>
          <a:p>
            <a:pPr>
              <a:lnSpc>
                <a:spcPct val="100000"/>
              </a:lnSpc>
              <a:spcBef>
                <a:spcPts val="0"/>
              </a:spcBef>
              <a:spcAft>
                <a:spcPts val="2400"/>
              </a:spcAft>
            </a:pPr>
            <a:r>
              <a:rPr lang="en-US" sz="3900" dirty="0"/>
              <a:t>Consumers care about things like the feeling they get from driving fast or using a sexy new kind of cell phone that provides easy access to their music, emails and the Internet. Internal combustion and arcane programming codes are the last things on their minds.</a:t>
            </a:r>
          </a:p>
          <a:p>
            <a:pPr>
              <a:lnSpc>
                <a:spcPct val="100000"/>
              </a:lnSpc>
              <a:spcBef>
                <a:spcPts val="0"/>
              </a:spcBef>
              <a:spcAft>
                <a:spcPts val="2400"/>
              </a:spcAft>
            </a:pPr>
            <a:r>
              <a:rPr lang="en-US" sz="3900" dirty="0"/>
              <a:t>Style and substance are both important here.  Companies live with their internal culture and rhetoric which are often at odds with how consumers think and speak. And while companies are rightfully proud of the technological breakthroughs that make their products work so well, consumers could usually care less. At best, these are support points, not a product’s reason for being. </a:t>
            </a:r>
          </a:p>
          <a:p>
            <a:pPr marL="0" indent="0">
              <a:buNone/>
            </a:pPr>
            <a:endParaRPr lang="en-US" sz="2400" dirty="0"/>
          </a:p>
        </p:txBody>
      </p:sp>
      <p:pic>
        <p:nvPicPr>
          <p:cNvPr id="8" name="Image 7" descr="listen.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09801" y="2867025"/>
            <a:ext cx="5754624" cy="9083040"/>
          </a:xfrm>
          <a:prstGeom prst="rect">
            <a:avLst/>
          </a:prstGeom>
        </p:spPr>
      </p:pic>
    </p:spTree>
    <p:extLst>
      <p:ext uri="{BB962C8B-B14F-4D97-AF65-F5344CB8AC3E}">
        <p14:creationId xmlns:p14="http://schemas.microsoft.com/office/powerpoint/2010/main" val="4014766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7</a:t>
            </a:fld>
            <a:endParaRPr lang="en-US" dirty="0"/>
          </a:p>
        </p:txBody>
      </p:sp>
      <p:sp>
        <p:nvSpPr>
          <p:cNvPr id="3" name="Content Placeholder 2"/>
          <p:cNvSpPr>
            <a:spLocks noGrp="1"/>
          </p:cNvSpPr>
          <p:nvPr>
            <p:ph idx="4294967295"/>
          </p:nvPr>
        </p:nvSpPr>
        <p:spPr>
          <a:xfrm>
            <a:off x="3044825" y="6324600"/>
            <a:ext cx="18288000" cy="1066800"/>
          </a:xfrm>
        </p:spPr>
        <p:txBody>
          <a:bodyPr/>
          <a:lstStyle/>
          <a:p>
            <a:pPr marL="0" indent="0" algn="ctr">
              <a:buNone/>
            </a:pPr>
            <a:r>
              <a:rPr lang="en-US" sz="4800" b="1" dirty="0"/>
              <a:t>Definitions and Guidelines</a:t>
            </a:r>
          </a:p>
        </p:txBody>
      </p:sp>
    </p:spTree>
    <p:extLst>
      <p:ext uri="{BB962C8B-B14F-4D97-AF65-F5344CB8AC3E}">
        <p14:creationId xmlns:p14="http://schemas.microsoft.com/office/powerpoint/2010/main" val="2459520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D6134D00-B15B-411C-8477-D43FAC9294DF}" type="slidenum">
              <a:rPr lang="en-US" smtClean="0"/>
              <a:pPr/>
              <a:t>8</a:t>
            </a:fld>
            <a:endParaRPr lang="en-US" dirty="0"/>
          </a:p>
        </p:txBody>
      </p:sp>
      <p:sp>
        <p:nvSpPr>
          <p:cNvPr id="2" name="Title 1"/>
          <p:cNvSpPr>
            <a:spLocks noGrp="1"/>
          </p:cNvSpPr>
          <p:nvPr>
            <p:ph type="title" idx="4294967295"/>
          </p:nvPr>
        </p:nvSpPr>
        <p:spPr>
          <a:xfrm>
            <a:off x="8831263" y="1066800"/>
            <a:ext cx="6715125" cy="1066800"/>
          </a:xfrm>
        </p:spPr>
        <p:txBody>
          <a:bodyPr>
            <a:normAutofit fontScale="90000"/>
          </a:bodyPr>
          <a:lstStyle/>
          <a:p>
            <a:pPr algn="ctr"/>
            <a:r>
              <a:rPr lang="en-US" sz="5400" b="1" dirty="0"/>
              <a:t>“Concept” Definition</a:t>
            </a:r>
          </a:p>
        </p:txBody>
      </p:sp>
      <p:sp>
        <p:nvSpPr>
          <p:cNvPr id="3" name="Content Placeholder 2"/>
          <p:cNvSpPr>
            <a:spLocks noGrp="1"/>
          </p:cNvSpPr>
          <p:nvPr>
            <p:ph idx="4294967295"/>
          </p:nvPr>
        </p:nvSpPr>
        <p:spPr>
          <a:xfrm>
            <a:off x="4514850" y="3065175"/>
            <a:ext cx="16459200" cy="3977480"/>
          </a:xfrm>
        </p:spPr>
        <p:txBody>
          <a:bodyPr>
            <a:normAutofit/>
          </a:bodyPr>
          <a:lstStyle/>
          <a:p>
            <a:r>
              <a:rPr lang="en-US" sz="4000" dirty="0"/>
              <a:t>Marketing “concepts” are the tools we use to arrive at a compelling brand positioning for new or existing products</a:t>
            </a:r>
          </a:p>
          <a:p>
            <a:endParaRPr lang="en-US" sz="4000" dirty="0"/>
          </a:p>
          <a:p>
            <a:r>
              <a:rPr lang="en-US" sz="4000" dirty="0"/>
              <a:t>Ideally, each concept should express a clear, unique, emotionally driven reason why the target should buy your product</a:t>
            </a:r>
          </a:p>
        </p:txBody>
      </p:sp>
      <p:sp>
        <p:nvSpPr>
          <p:cNvPr id="5" name="TextBox 4"/>
          <p:cNvSpPr txBox="1"/>
          <p:nvPr/>
        </p:nvSpPr>
        <p:spPr>
          <a:xfrm>
            <a:off x="3594233" y="7544330"/>
            <a:ext cx="8693176" cy="5447645"/>
          </a:xfrm>
          <a:prstGeom prst="rect">
            <a:avLst/>
          </a:prstGeom>
          <a:noFill/>
          <a:ln>
            <a:solidFill>
              <a:schemeClr val="tx1"/>
            </a:solidFill>
          </a:ln>
        </p:spPr>
        <p:txBody>
          <a:bodyPr wrap="square" rtlCol="0">
            <a:spAutoFit/>
          </a:bodyPr>
          <a:lstStyle/>
          <a:p>
            <a:pPr algn="ctr"/>
            <a:r>
              <a:rPr lang="en-US" sz="3600" b="1" i="1" dirty="0"/>
              <a:t>What Do You Make?</a:t>
            </a:r>
          </a:p>
          <a:p>
            <a:endParaRPr lang="en-US" sz="3600" dirty="0"/>
          </a:p>
          <a:p>
            <a:r>
              <a:rPr lang="en-US" sz="3600" dirty="0"/>
              <a:t>Here’s a great exercise to get you started. Ask yourself, “What do you make?”</a:t>
            </a:r>
          </a:p>
          <a:p>
            <a:endParaRPr lang="en-US" sz="3600" dirty="0"/>
          </a:p>
          <a:p>
            <a:r>
              <a:rPr lang="en-US" sz="3600" dirty="0"/>
              <a:t>The answer </a:t>
            </a:r>
            <a:r>
              <a:rPr lang="en-US" sz="3600" b="1" i="1" dirty="0"/>
              <a:t>cannot</a:t>
            </a:r>
            <a:r>
              <a:rPr lang="en-US" sz="3600" dirty="0"/>
              <a:t> be functional or rational. The idea is to ladder up to an emotional benefit or the feeling provided by the product experience </a:t>
            </a:r>
          </a:p>
          <a:p>
            <a:endParaRPr lang="en-US" sz="2400" dirty="0"/>
          </a:p>
        </p:txBody>
      </p:sp>
      <p:sp>
        <p:nvSpPr>
          <p:cNvPr id="7" name="TextBox 6"/>
          <p:cNvSpPr txBox="1"/>
          <p:nvPr/>
        </p:nvSpPr>
        <p:spPr>
          <a:xfrm>
            <a:off x="18212097" y="8425421"/>
            <a:ext cx="5161823" cy="646331"/>
          </a:xfrm>
          <a:prstGeom prst="rect">
            <a:avLst/>
          </a:prstGeom>
          <a:noFill/>
        </p:spPr>
        <p:txBody>
          <a:bodyPr wrap="square" rtlCol="0">
            <a:spAutoFit/>
          </a:bodyPr>
          <a:lstStyle/>
          <a:p>
            <a:r>
              <a:rPr lang="en-US" sz="3600" dirty="0">
                <a:latin typeface="ＭＳ ゴシック"/>
                <a:ea typeface="ＭＳ ゴシック"/>
                <a:cs typeface="ＭＳ ゴシック"/>
              </a:rPr>
              <a:t>= </a:t>
            </a:r>
            <a:r>
              <a:rPr lang="en-US" sz="3600" dirty="0"/>
              <a:t>Magic </a:t>
            </a:r>
            <a:r>
              <a:rPr lang="en-US" sz="3600" b="1" dirty="0"/>
              <a:t>not </a:t>
            </a:r>
            <a:r>
              <a:rPr lang="en-US" sz="3600" dirty="0"/>
              <a:t>Theme Parks</a:t>
            </a:r>
          </a:p>
        </p:txBody>
      </p:sp>
      <p:sp>
        <p:nvSpPr>
          <p:cNvPr id="12" name="TextBox 11"/>
          <p:cNvSpPr txBox="1"/>
          <p:nvPr/>
        </p:nvSpPr>
        <p:spPr>
          <a:xfrm>
            <a:off x="18212097" y="11100850"/>
            <a:ext cx="5142640" cy="646331"/>
          </a:xfrm>
          <a:prstGeom prst="rect">
            <a:avLst/>
          </a:prstGeom>
          <a:noFill/>
        </p:spPr>
        <p:txBody>
          <a:bodyPr wrap="square" rtlCol="0">
            <a:spAutoFit/>
          </a:bodyPr>
          <a:lstStyle/>
          <a:p>
            <a:r>
              <a:rPr lang="en-US" sz="3600" dirty="0">
                <a:latin typeface="ＭＳ ゴシック"/>
                <a:ea typeface="ＭＳ ゴシック"/>
                <a:cs typeface="ＭＳ ゴシック"/>
              </a:rPr>
              <a:t>= </a:t>
            </a:r>
            <a:r>
              <a:rPr lang="en-US" sz="3600" dirty="0"/>
              <a:t>Community </a:t>
            </a:r>
            <a:r>
              <a:rPr lang="en-US" sz="3600" b="1" dirty="0"/>
              <a:t>not </a:t>
            </a:r>
            <a:r>
              <a:rPr lang="en-US" sz="3600" dirty="0"/>
              <a:t>Coffee</a:t>
            </a:r>
          </a:p>
        </p:txBody>
      </p:sp>
      <p:pic>
        <p:nvPicPr>
          <p:cNvPr id="14" name="Image 13" descr="disney &amp; starbucks.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731395" y="7313498"/>
            <a:ext cx="3734379" cy="5733139"/>
          </a:xfrm>
          <a:prstGeom prst="rect">
            <a:avLst/>
          </a:prstGeom>
        </p:spPr>
      </p:pic>
    </p:spTree>
    <p:extLst>
      <p:ext uri="{BB962C8B-B14F-4D97-AF65-F5344CB8AC3E}">
        <p14:creationId xmlns:p14="http://schemas.microsoft.com/office/powerpoint/2010/main" val="653097480"/>
      </p:ext>
    </p:extLst>
  </p:cSld>
  <p:clrMapOvr>
    <a:masterClrMapping/>
  </p:clrMapOvr>
</p:sld>
</file>

<file path=ppt/theme/theme1.xml><?xml version="1.0" encoding="utf-8"?>
<a:theme xmlns:a="http://schemas.openxmlformats.org/drawingml/2006/main" name="RBS 2017# edit 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BS 2017" id="{E02D91BC-765C-EE47-9F2D-6E216FDF6256}" vid="{62118FC6-EE81-F24C-AD6D-17D93EE7BD55}"/>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RBS 2017</Template>
  <TotalTime>40</TotalTime>
  <Words>1508</Words>
  <Application>Microsoft Macintosh PowerPoint</Application>
  <PresentationFormat>Custom</PresentationFormat>
  <Paragraphs>128</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ＭＳ ゴシック</vt:lpstr>
      <vt:lpstr>Arial</vt:lpstr>
      <vt:lpstr>Calibri</vt:lpstr>
      <vt:lpstr>Century Gothic</vt:lpstr>
      <vt:lpstr>RBS 2017# edit 5</vt:lpstr>
      <vt:lpstr>4 Keys To Better Concepts  The Right Brain Studio Guide To Developing  The Best New Product &amp; Positioning Concepts</vt:lpstr>
      <vt:lpstr>PowerPoint Presentation</vt:lpstr>
      <vt:lpstr>You Gotta Have Heart</vt:lpstr>
      <vt:lpstr>Define Your Difference</vt:lpstr>
      <vt:lpstr>Focus</vt:lpstr>
      <vt:lpstr>Focus (Continued)</vt:lpstr>
      <vt:lpstr>Speak Your Target’s Language</vt:lpstr>
      <vt:lpstr>PowerPoint Presentation</vt:lpstr>
      <vt:lpstr>“Concept” Definition</vt:lpstr>
      <vt:lpstr>“Concept” Definition</vt:lpstr>
      <vt:lpstr>Concept Format</vt:lpstr>
      <vt:lpstr>Concept Example</vt:lpstr>
      <vt:lpstr>“Positioning” Definition</vt:lpstr>
      <vt:lpstr>Positioning Example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Keys To Better Concepts  The Right Brain Studio Guide To Developing  The Best New Product &amp; Positioning Concepts</dc:title>
  <dc:creator>Jeffrey Hirsch</dc:creator>
  <cp:lastModifiedBy>Jeffrey Hirsch</cp:lastModifiedBy>
  <cp:revision>5</cp:revision>
  <dcterms:created xsi:type="dcterms:W3CDTF">2019-04-17T22:58:55Z</dcterms:created>
  <dcterms:modified xsi:type="dcterms:W3CDTF">2019-04-17T23:39:40Z</dcterms:modified>
</cp:coreProperties>
</file>